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300" r:id="rId4"/>
    <p:sldId id="303" r:id="rId5"/>
    <p:sldId id="277" r:id="rId6"/>
    <p:sldId id="292" r:id="rId7"/>
    <p:sldId id="279" r:id="rId8"/>
    <p:sldId id="304" r:id="rId9"/>
    <p:sldId id="305" r:id="rId10"/>
    <p:sldId id="310" r:id="rId11"/>
    <p:sldId id="311" r:id="rId12"/>
    <p:sldId id="306" r:id="rId13"/>
    <p:sldId id="312" r:id="rId14"/>
    <p:sldId id="307" r:id="rId15"/>
    <p:sldId id="313" r:id="rId16"/>
    <p:sldId id="308" r:id="rId17"/>
    <p:sldId id="315" r:id="rId18"/>
    <p:sldId id="314" r:id="rId19"/>
    <p:sldId id="280" r:id="rId20"/>
    <p:sldId id="281" r:id="rId21"/>
    <p:sldId id="282" r:id="rId22"/>
    <p:sldId id="309" r:id="rId23"/>
    <p:sldId id="316" r:id="rId24"/>
    <p:sldId id="275" r:id="rId25"/>
    <p:sldId id="276" r:id="rId26"/>
    <p:sldId id="302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475B16F-EB8B-E946-9845-4CEC6CCDC2E5}">
          <p14:sldIdLst>
            <p14:sldId id="256"/>
          </p14:sldIdLst>
        </p14:section>
        <p14:section name="Untitled Section" id="{C63014B9-1558-A049-B473-3DD7A303B822}">
          <p14:sldIdLst>
            <p14:sldId id="257"/>
            <p14:sldId id="300"/>
            <p14:sldId id="303"/>
            <p14:sldId id="277"/>
            <p14:sldId id="292"/>
            <p14:sldId id="279"/>
            <p14:sldId id="304"/>
            <p14:sldId id="305"/>
            <p14:sldId id="310"/>
            <p14:sldId id="311"/>
            <p14:sldId id="306"/>
            <p14:sldId id="312"/>
            <p14:sldId id="307"/>
            <p14:sldId id="313"/>
            <p14:sldId id="308"/>
            <p14:sldId id="315"/>
            <p14:sldId id="314"/>
            <p14:sldId id="280"/>
            <p14:sldId id="281"/>
            <p14:sldId id="282"/>
            <p14:sldId id="309"/>
            <p14:sldId id="316"/>
            <p14:sldId id="275"/>
            <p14:sldId id="276"/>
            <p14:sldId id="302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8382" autoAdjust="0"/>
    <p:restoredTop sz="86435" autoAdjust="0"/>
  </p:normalViewPr>
  <p:slideViewPr>
    <p:cSldViewPr snapToGrid="0" snapToObjects="1">
      <p:cViewPr>
        <p:scale>
          <a:sx n="87" d="100"/>
          <a:sy n="87" d="100"/>
        </p:scale>
        <p:origin x="-1854" y="-4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66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7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jpe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1A1B2B-CD04-464B-80B5-FBE1A01864B3}" type="datetimeFigureOut">
              <a:rPr lang="en-US" smtClean="0"/>
              <a:t>9/1/2019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A0813-136B-4A33-B8B8-D333F24F5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00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A0813-136B-4A33-B8B8-D333F24F5A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247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A0813-136B-4A33-B8B8-D333F24F5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247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A0813-136B-4A33-B8B8-D333F24F5AD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422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A0813-136B-4A33-B8B8-D333F24F5AD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101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rotWithShape="0">
          <a:gsLst>
            <a:gs pos="0">
              <a:schemeClr val="bg1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7"/>
          <p:cNvSpPr>
            <a:spLocks/>
          </p:cNvSpPr>
          <p:nvPr/>
        </p:nvSpPr>
        <p:spPr bwMode="auto">
          <a:xfrm>
            <a:off x="4572000" y="3429000"/>
            <a:ext cx="4572000" cy="3429000"/>
          </a:xfrm>
          <a:custGeom>
            <a:avLst/>
            <a:gdLst/>
            <a:ahLst/>
            <a:cxnLst>
              <a:cxn ang="0">
                <a:pos x="1523" y="2611"/>
              </a:cxn>
              <a:cxn ang="0">
                <a:pos x="3698" y="2612"/>
              </a:cxn>
              <a:cxn ang="0">
                <a:pos x="3698" y="2228"/>
              </a:cxn>
              <a:cxn ang="0">
                <a:pos x="0" y="0"/>
              </a:cxn>
              <a:cxn ang="0">
                <a:pos x="160" y="118"/>
              </a:cxn>
              <a:cxn ang="0">
                <a:pos x="292" y="219"/>
              </a:cxn>
              <a:cxn ang="0">
                <a:pos x="441" y="347"/>
              </a:cxn>
              <a:cxn ang="0">
                <a:pos x="585" y="482"/>
              </a:cxn>
              <a:cxn ang="0">
                <a:pos x="796" y="711"/>
              </a:cxn>
              <a:cxn ang="0">
                <a:pos x="983" y="955"/>
              </a:cxn>
              <a:cxn ang="0">
                <a:pos x="1119" y="1168"/>
              </a:cxn>
              <a:cxn ang="0">
                <a:pos x="1238" y="1388"/>
              </a:cxn>
              <a:cxn ang="0">
                <a:pos x="1331" y="1608"/>
              </a:cxn>
              <a:cxn ang="0">
                <a:pos x="1400" y="1809"/>
              </a:cxn>
              <a:cxn ang="0">
                <a:pos x="1447" y="1979"/>
              </a:cxn>
              <a:cxn ang="0">
                <a:pos x="1490" y="2190"/>
              </a:cxn>
              <a:cxn ang="0">
                <a:pos x="1511" y="2374"/>
              </a:cxn>
              <a:cxn ang="0">
                <a:pos x="1523" y="2611"/>
              </a:cxn>
            </a:cxnLst>
            <a:rect l="0" t="0" r="r" b="b"/>
            <a:pathLst>
              <a:path w="3699" h="2613">
                <a:moveTo>
                  <a:pt x="1523" y="2611"/>
                </a:moveTo>
                <a:lnTo>
                  <a:pt x="3698" y="2612"/>
                </a:lnTo>
                <a:lnTo>
                  <a:pt x="3698" y="2228"/>
                </a:lnTo>
                <a:lnTo>
                  <a:pt x="0" y="0"/>
                </a:lnTo>
                <a:lnTo>
                  <a:pt x="160" y="118"/>
                </a:lnTo>
                <a:lnTo>
                  <a:pt x="292" y="219"/>
                </a:lnTo>
                <a:lnTo>
                  <a:pt x="441" y="347"/>
                </a:lnTo>
                <a:lnTo>
                  <a:pt x="585" y="482"/>
                </a:lnTo>
                <a:lnTo>
                  <a:pt x="796" y="711"/>
                </a:lnTo>
                <a:lnTo>
                  <a:pt x="983" y="955"/>
                </a:lnTo>
                <a:lnTo>
                  <a:pt x="1119" y="1168"/>
                </a:lnTo>
                <a:lnTo>
                  <a:pt x="1238" y="1388"/>
                </a:lnTo>
                <a:lnTo>
                  <a:pt x="1331" y="1608"/>
                </a:lnTo>
                <a:lnTo>
                  <a:pt x="1400" y="1809"/>
                </a:lnTo>
                <a:lnTo>
                  <a:pt x="1447" y="1979"/>
                </a:lnTo>
                <a:lnTo>
                  <a:pt x="1490" y="2190"/>
                </a:lnTo>
                <a:lnTo>
                  <a:pt x="1511" y="2374"/>
                </a:lnTo>
                <a:lnTo>
                  <a:pt x="1523" y="2611"/>
                </a:lnTo>
              </a:path>
            </a:pathLst>
          </a:custGeom>
          <a:gradFill rotWithShape="0">
            <a:gsLst>
              <a:gs pos="0">
                <a:schemeClr val="folHlink"/>
              </a:gs>
              <a:gs pos="100000">
                <a:schemeClr val="folHlink">
                  <a:gamma/>
                  <a:shade val="46275"/>
                  <a:invGamma/>
                </a:schemeClr>
              </a:gs>
            </a:gsLst>
            <a:lin ang="0" scaled="1"/>
          </a:gradFill>
          <a:ln w="9525">
            <a:noFill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8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Text Box 46"/>
          <p:cNvSpPr txBox="1">
            <a:spLocks noChangeArrowheads="1"/>
          </p:cNvSpPr>
          <p:nvPr/>
        </p:nvSpPr>
        <p:spPr bwMode="auto">
          <a:xfrm>
            <a:off x="6011864" y="0"/>
            <a:ext cx="3132137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1950" b="1">
                <a:solidFill>
                  <a:srgbClr val="FFFF00"/>
                </a:solidFill>
                <a:latin typeface="Broadway" pitchFamily="82" charset="0"/>
              </a:rPr>
              <a:t>Digital Logic</a:t>
            </a:r>
            <a:r>
              <a:rPr lang="en-US" altLang="en-US" sz="1350" b="1">
                <a:solidFill>
                  <a:srgbClr val="FFFF00"/>
                </a:solidFill>
                <a:latin typeface="Broadway" pitchFamily="82" charset="0"/>
              </a:rPr>
              <a:t> </a:t>
            </a:r>
            <a:r>
              <a:rPr lang="en-US" altLang="en-US" sz="750" b="1">
                <a:solidFill>
                  <a:srgbClr val="FFFF00"/>
                </a:solidFill>
                <a:latin typeface="Broadway" pitchFamily="82" charset="0"/>
              </a:rPr>
              <a:t>and</a:t>
            </a:r>
          </a:p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1350" b="1">
                <a:solidFill>
                  <a:srgbClr val="FFFF00"/>
                </a:solidFill>
                <a:latin typeface="Broadway" pitchFamily="82" charset="0"/>
              </a:rPr>
              <a:t>State Machine Design</a:t>
            </a:r>
          </a:p>
        </p:txBody>
      </p:sp>
      <p:grpSp>
        <p:nvGrpSpPr>
          <p:cNvPr id="5" name="Group 67"/>
          <p:cNvGrpSpPr>
            <a:grpSpLocks/>
          </p:cNvGrpSpPr>
          <p:nvPr/>
        </p:nvGrpSpPr>
        <p:grpSpPr bwMode="auto">
          <a:xfrm rot="-5400000">
            <a:off x="-1197769" y="2971007"/>
            <a:ext cx="3043237" cy="647700"/>
            <a:chOff x="1950" y="504"/>
            <a:chExt cx="1917" cy="505"/>
          </a:xfrm>
        </p:grpSpPr>
        <p:pic>
          <p:nvPicPr>
            <p:cNvPr id="6" name="Picture 68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0" y="527"/>
              <a:ext cx="351" cy="4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9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49" y="523"/>
              <a:ext cx="590" cy="48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pic>
          <p:nvPicPr>
            <p:cNvPr id="8" name="Picture 70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8950">
              <a:off x="3250" y="520"/>
              <a:ext cx="605" cy="48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71" descr="j0289552"/>
            <p:cNvPicPr>
              <a:picLocks noChangeAspect="1" noChangeArrowheads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6464">
              <a:off x="2313" y="518"/>
              <a:ext cx="332" cy="48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72"/>
            <p:cNvSpPr>
              <a:spLocks noChangeArrowheads="1"/>
            </p:cNvSpPr>
            <p:nvPr userDrawn="1"/>
          </p:nvSpPr>
          <p:spPr bwMode="auto">
            <a:xfrm>
              <a:off x="1930" y="511"/>
              <a:ext cx="1910" cy="498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1" name="Line 73"/>
            <p:cNvSpPr>
              <a:spLocks noChangeShapeType="1"/>
            </p:cNvSpPr>
            <p:nvPr userDrawn="1"/>
          </p:nvSpPr>
          <p:spPr bwMode="auto">
            <a:xfrm>
              <a:off x="2311" y="472"/>
              <a:ext cx="0" cy="5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1800">
                <a:solidFill>
                  <a:srgbClr val="FFFFFF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2" name="Line 74"/>
            <p:cNvSpPr>
              <a:spLocks noChangeShapeType="1"/>
            </p:cNvSpPr>
            <p:nvPr userDrawn="1"/>
          </p:nvSpPr>
          <p:spPr bwMode="auto">
            <a:xfrm>
              <a:off x="2639" y="504"/>
              <a:ext cx="0" cy="49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1800">
                <a:solidFill>
                  <a:srgbClr val="FFFFFF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3" name="Line 75"/>
            <p:cNvSpPr>
              <a:spLocks noChangeShapeType="1"/>
            </p:cNvSpPr>
            <p:nvPr userDrawn="1"/>
          </p:nvSpPr>
          <p:spPr bwMode="auto">
            <a:xfrm>
              <a:off x="3229" y="504"/>
              <a:ext cx="0" cy="49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1800">
                <a:solidFill>
                  <a:srgbClr val="FFFFFF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4" name="Group 76"/>
          <p:cNvGrpSpPr>
            <a:grpSpLocks/>
          </p:cNvGrpSpPr>
          <p:nvPr/>
        </p:nvGrpSpPr>
        <p:grpSpPr bwMode="auto">
          <a:xfrm>
            <a:off x="4548820" y="952953"/>
            <a:ext cx="3057144" cy="1201738"/>
            <a:chOff x="612" y="1707"/>
            <a:chExt cx="1556" cy="757"/>
          </a:xfrm>
        </p:grpSpPr>
        <p:sp>
          <p:nvSpPr>
            <p:cNvPr id="15" name="AutoShape 77"/>
            <p:cNvSpPr>
              <a:spLocks noChangeArrowheads="1"/>
            </p:cNvSpPr>
            <p:nvPr userDrawn="1"/>
          </p:nvSpPr>
          <p:spPr bwMode="auto">
            <a:xfrm>
              <a:off x="612" y="1707"/>
              <a:ext cx="1556" cy="757"/>
            </a:xfrm>
            <a:prstGeom prst="horizontalScroll">
              <a:avLst>
                <a:gd name="adj" fmla="val 12500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6" name="Rectangle 78"/>
            <p:cNvSpPr>
              <a:spLocks noChangeArrowheads="1"/>
            </p:cNvSpPr>
            <p:nvPr userDrawn="1"/>
          </p:nvSpPr>
          <p:spPr bwMode="auto">
            <a:xfrm>
              <a:off x="680" y="1865"/>
              <a:ext cx="1361" cy="5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 anchor="ctr" anchorCtr="1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fontAlgn="base" hangingPunct="1">
                <a:lnSpc>
                  <a:spcPct val="7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FF0033"/>
                </a:buClr>
                <a:buSzPct val="75000"/>
                <a:buFont typeface="Wingdings" pitchFamily="2" charset="2"/>
                <a:buNone/>
                <a:defRPr/>
              </a:pPr>
              <a:r>
                <a:rPr lang="en-US" altLang="en-US" sz="4050" dirty="0" err="1" smtClean="0">
                  <a:solidFill>
                    <a:srgbClr val="FFFFFF"/>
                  </a:solidFill>
                  <a:latin typeface="Arial" charset="0"/>
                </a:rPr>
                <a:t>WebPACK</a:t>
              </a:r>
              <a:endParaRPr lang="en-US" altLang="en-US" sz="4050" dirty="0">
                <a:solidFill>
                  <a:srgbClr val="FFFFFF"/>
                </a:solidFill>
                <a:latin typeface="Arial" charset="0"/>
              </a:endParaRPr>
            </a:p>
          </p:txBody>
        </p:sp>
      </p:grpSp>
      <p:sp>
        <p:nvSpPr>
          <p:cNvPr id="23" name="Rectangle 79"/>
          <p:cNvSpPr>
            <a:spLocks noChangeArrowheads="1"/>
          </p:cNvSpPr>
          <p:nvPr/>
        </p:nvSpPr>
        <p:spPr bwMode="auto">
          <a:xfrm>
            <a:off x="2661903" y="2834264"/>
            <a:ext cx="5868989" cy="1008062"/>
          </a:xfrm>
          <a:prstGeom prst="rect">
            <a:avLst/>
          </a:prstGeom>
          <a:noFill/>
          <a:ln w="28575">
            <a:solidFill>
              <a:schemeClr val="accent1"/>
            </a:solidFill>
            <a:miter lim="800000"/>
            <a:headEnd type="none" w="sm" len="sm"/>
            <a:tailEnd type="none" w="sm" len="sm"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tx1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flatTx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1800">
              <a:solidFill>
                <a:srgbClr val="FFFFFF"/>
              </a:solidFill>
            </a:endParaRPr>
          </a:p>
        </p:txBody>
      </p:sp>
      <p:sp>
        <p:nvSpPr>
          <p:cNvPr id="24" name="Text Box 80"/>
          <p:cNvSpPr txBox="1">
            <a:spLocks noChangeArrowheads="1"/>
          </p:cNvSpPr>
          <p:nvPr/>
        </p:nvSpPr>
        <p:spPr bwMode="auto">
          <a:xfrm>
            <a:off x="3044749" y="2986662"/>
            <a:ext cx="53202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indent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en-US" altLang="en-US" sz="1350" dirty="0">
                <a:solidFill>
                  <a:srgbClr val="FFFFFF"/>
                </a:solidFill>
                <a:latin typeface="Comic Sans MS" pitchFamily="66" charset="0"/>
              </a:rPr>
              <a:t> </a:t>
            </a:r>
            <a:r>
              <a:rPr lang="en-US" altLang="en-US" sz="3200" dirty="0">
                <a:solidFill>
                  <a:srgbClr val="FFFFFF"/>
                </a:solidFill>
                <a:latin typeface="Comic Sans MS" pitchFamily="66" charset="0"/>
              </a:rPr>
              <a:t>Installing </a:t>
            </a:r>
            <a:r>
              <a:rPr lang="en-US" altLang="en-US" sz="3200" dirty="0" smtClean="0">
                <a:solidFill>
                  <a:srgbClr val="FFFFFF"/>
                </a:solidFill>
                <a:latin typeface="Comic Sans MS" pitchFamily="66" charset="0"/>
              </a:rPr>
              <a:t>the Xilinx tool</a:t>
            </a:r>
            <a:endParaRPr lang="en-US" altLang="en-US" sz="3200" dirty="0">
              <a:solidFill>
                <a:srgbClr val="FFFF00"/>
              </a:solidFill>
              <a:latin typeface="Comic Sans MS" pitchFamily="66" charset="0"/>
            </a:endParaRPr>
          </a:p>
        </p:txBody>
      </p:sp>
      <p:pic>
        <p:nvPicPr>
          <p:cNvPr id="25" name="Picture 2" descr="http://engineering.nyu.edu/files/tandon_long_color.jpg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81750"/>
            <a:ext cx="2987675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AutoShape 140"/>
          <p:cNvSpPr>
            <a:spLocks noChangeArrowheads="1"/>
          </p:cNvSpPr>
          <p:nvPr userDrawn="1"/>
        </p:nvSpPr>
        <p:spPr bwMode="auto">
          <a:xfrm>
            <a:off x="1187450" y="4848226"/>
            <a:ext cx="4176713" cy="1042988"/>
          </a:xfrm>
          <a:prstGeom prst="bevel">
            <a:avLst>
              <a:gd name="adj" fmla="val 12500"/>
            </a:avLst>
          </a:prstGeom>
          <a:gradFill rotWithShape="1">
            <a:gsLst>
              <a:gs pos="0">
                <a:schemeClr val="bg1">
                  <a:gamma/>
                  <a:shade val="46275"/>
                  <a:invGamma/>
                </a:schemeClr>
              </a:gs>
              <a:gs pos="100000">
                <a:schemeClr val="bg1"/>
              </a:gs>
            </a:gsLst>
            <a:lin ang="5400000" scaled="1"/>
          </a:gra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9" name="Rectangle 103" descr="10%"/>
          <p:cNvSpPr>
            <a:spLocks noChangeArrowheads="1"/>
          </p:cNvSpPr>
          <p:nvPr userDrawn="1"/>
        </p:nvSpPr>
        <p:spPr bwMode="auto">
          <a:xfrm>
            <a:off x="1150938" y="4956176"/>
            <a:ext cx="4213225" cy="90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 anchorCtr="1"/>
          <a:lstStyle>
            <a:lvl1pPr eaLnBrk="0" hangingPunct="0">
              <a:tabLst>
                <a:tab pos="2293938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tabLst>
                <a:tab pos="2293938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tabLst>
                <a:tab pos="2293938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tabLst>
                <a:tab pos="2293938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tabLst>
                <a:tab pos="2293938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293938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293938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293938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293938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fontAlgn="base" hangingPunct="1">
              <a:lnSpc>
                <a:spcPct val="70000"/>
              </a:lnSpc>
              <a:spcBef>
                <a:spcPct val="20000"/>
              </a:spcBef>
              <a:spcAft>
                <a:spcPct val="0"/>
              </a:spcAft>
              <a:buClr>
                <a:srgbClr val="FF0033"/>
              </a:buClr>
              <a:buSzPct val="75000"/>
              <a:buFont typeface="Wingdings" pitchFamily="2" charset="2"/>
              <a:buNone/>
              <a:defRPr/>
            </a:pPr>
            <a:r>
              <a:rPr lang="en-US" altLang="en-US" sz="4400" dirty="0" err="1" smtClean="0">
                <a:solidFill>
                  <a:srgbClr val="FFFFFF"/>
                </a:solidFill>
                <a:latin typeface="Arial" charset="0"/>
              </a:rPr>
              <a:t>Vivado</a:t>
            </a:r>
            <a:r>
              <a:rPr lang="en-US" altLang="en-US" sz="4400" dirty="0" smtClean="0">
                <a:solidFill>
                  <a:srgbClr val="FFFFFF"/>
                </a:solidFill>
                <a:latin typeface="Arial" charset="0"/>
              </a:rPr>
              <a:t> </a:t>
            </a:r>
            <a:r>
              <a:rPr lang="en-US" altLang="en-US" sz="4400" dirty="0" smtClean="0">
                <a:solidFill>
                  <a:srgbClr val="FFFFFF"/>
                </a:solidFill>
                <a:latin typeface="Arial" charset="0"/>
              </a:rPr>
              <a:t>2018.3</a:t>
            </a:r>
            <a:endParaRPr lang="en-US" altLang="en-US" sz="4400" dirty="0">
              <a:solidFill>
                <a:srgbClr val="FFFFFF"/>
              </a:solidFill>
              <a:latin typeface="Arial" charset="0"/>
            </a:endParaRPr>
          </a:p>
        </p:txBody>
      </p:sp>
      <p:grpSp>
        <p:nvGrpSpPr>
          <p:cNvPr id="17" name="Group 81"/>
          <p:cNvGrpSpPr>
            <a:grpSpLocks/>
          </p:cNvGrpSpPr>
          <p:nvPr/>
        </p:nvGrpSpPr>
        <p:grpSpPr bwMode="auto">
          <a:xfrm>
            <a:off x="0" y="0"/>
            <a:ext cx="4572000" cy="3429000"/>
            <a:chOff x="0" y="0"/>
            <a:chExt cx="2880" cy="2160"/>
          </a:xfrm>
        </p:grpSpPr>
        <p:sp>
          <p:nvSpPr>
            <p:cNvPr id="18" name="Freeform 39"/>
            <p:cNvSpPr>
              <a:spLocks/>
            </p:cNvSpPr>
            <p:nvPr userDrawn="1"/>
          </p:nvSpPr>
          <p:spPr bwMode="auto">
            <a:xfrm flipH="1" flipV="1">
              <a:off x="0" y="0"/>
              <a:ext cx="2880" cy="2160"/>
            </a:xfrm>
            <a:custGeom>
              <a:avLst/>
              <a:gdLst/>
              <a:ahLst/>
              <a:cxnLst>
                <a:cxn ang="0">
                  <a:pos x="1523" y="2611"/>
                </a:cxn>
                <a:cxn ang="0">
                  <a:pos x="3698" y="2612"/>
                </a:cxn>
                <a:cxn ang="0">
                  <a:pos x="3698" y="2228"/>
                </a:cxn>
                <a:cxn ang="0">
                  <a:pos x="0" y="0"/>
                </a:cxn>
                <a:cxn ang="0">
                  <a:pos x="160" y="118"/>
                </a:cxn>
                <a:cxn ang="0">
                  <a:pos x="292" y="219"/>
                </a:cxn>
                <a:cxn ang="0">
                  <a:pos x="441" y="347"/>
                </a:cxn>
                <a:cxn ang="0">
                  <a:pos x="585" y="482"/>
                </a:cxn>
                <a:cxn ang="0">
                  <a:pos x="796" y="711"/>
                </a:cxn>
                <a:cxn ang="0">
                  <a:pos x="983" y="955"/>
                </a:cxn>
                <a:cxn ang="0">
                  <a:pos x="1119" y="1168"/>
                </a:cxn>
                <a:cxn ang="0">
                  <a:pos x="1238" y="1388"/>
                </a:cxn>
                <a:cxn ang="0">
                  <a:pos x="1331" y="1608"/>
                </a:cxn>
                <a:cxn ang="0">
                  <a:pos x="1400" y="1809"/>
                </a:cxn>
                <a:cxn ang="0">
                  <a:pos x="1447" y="1979"/>
                </a:cxn>
                <a:cxn ang="0">
                  <a:pos x="1490" y="2190"/>
                </a:cxn>
                <a:cxn ang="0">
                  <a:pos x="1511" y="2374"/>
                </a:cxn>
                <a:cxn ang="0">
                  <a:pos x="1523" y="2611"/>
                </a:cxn>
              </a:cxnLst>
              <a:rect l="0" t="0" r="r" b="b"/>
              <a:pathLst>
                <a:path w="3699" h="2613">
                  <a:moveTo>
                    <a:pt x="1523" y="2611"/>
                  </a:moveTo>
                  <a:lnTo>
                    <a:pt x="3698" y="2612"/>
                  </a:lnTo>
                  <a:lnTo>
                    <a:pt x="3698" y="2228"/>
                  </a:lnTo>
                  <a:lnTo>
                    <a:pt x="0" y="0"/>
                  </a:lnTo>
                  <a:lnTo>
                    <a:pt x="160" y="118"/>
                  </a:lnTo>
                  <a:lnTo>
                    <a:pt x="292" y="219"/>
                  </a:lnTo>
                  <a:lnTo>
                    <a:pt x="441" y="347"/>
                  </a:lnTo>
                  <a:lnTo>
                    <a:pt x="585" y="482"/>
                  </a:lnTo>
                  <a:lnTo>
                    <a:pt x="796" y="711"/>
                  </a:lnTo>
                  <a:lnTo>
                    <a:pt x="983" y="955"/>
                  </a:lnTo>
                  <a:lnTo>
                    <a:pt x="1119" y="1168"/>
                  </a:lnTo>
                  <a:lnTo>
                    <a:pt x="1238" y="1388"/>
                  </a:lnTo>
                  <a:lnTo>
                    <a:pt x="1331" y="1608"/>
                  </a:lnTo>
                  <a:lnTo>
                    <a:pt x="1400" y="1809"/>
                  </a:lnTo>
                  <a:lnTo>
                    <a:pt x="1447" y="1979"/>
                  </a:lnTo>
                  <a:lnTo>
                    <a:pt x="1490" y="2190"/>
                  </a:lnTo>
                  <a:lnTo>
                    <a:pt x="1511" y="2374"/>
                  </a:lnTo>
                  <a:lnTo>
                    <a:pt x="1523" y="2611"/>
                  </a:lnTo>
                </a:path>
              </a:pathLst>
            </a:custGeom>
            <a:gradFill rotWithShape="0">
              <a:gsLst>
                <a:gs pos="0">
                  <a:schemeClr val="folHlink">
                    <a:gamma/>
                    <a:shade val="46275"/>
                    <a:invGamma/>
                  </a:schemeClr>
                </a:gs>
                <a:gs pos="100000">
                  <a:schemeClr val="folHlink"/>
                </a:gs>
              </a:gsLst>
              <a:lin ang="0" scaled="1"/>
            </a:gradFill>
            <a:ln w="9525">
              <a:noFill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FFFFFF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9" name="Rectangle 48"/>
            <p:cNvSpPr>
              <a:spLocks noChangeArrowheads="1"/>
            </p:cNvSpPr>
            <p:nvPr userDrawn="1"/>
          </p:nvSpPr>
          <p:spPr bwMode="auto">
            <a:xfrm>
              <a:off x="0" y="0"/>
              <a:ext cx="1791" cy="5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dist="107763" dir="13500000" algn="ctr" rotWithShape="0">
                <a:schemeClr val="bg2">
                  <a:alpha val="50000"/>
                </a:schemeClr>
              </a:outerShdw>
            </a:effectLst>
          </p:spPr>
          <p:txBody>
            <a:bodyPr lIns="92075" tIns="46038" rIns="92075" bIns="46038" anchor="ctr" anchorCtr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3600" b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rPr>
                <a:t>CS 2204</a:t>
              </a:r>
            </a:p>
          </p:txBody>
        </p:sp>
      </p:grpSp>
      <p:sp>
        <p:nvSpPr>
          <p:cNvPr id="30" name="Text Box 47"/>
          <p:cNvSpPr txBox="1">
            <a:spLocks noChangeArrowheads="1"/>
          </p:cNvSpPr>
          <p:nvPr userDrawn="1"/>
        </p:nvSpPr>
        <p:spPr bwMode="auto">
          <a:xfrm>
            <a:off x="6596752" y="6211888"/>
            <a:ext cx="2471053" cy="64633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>
            <a:outerShdw dist="107763" dir="135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sz="3600" b="1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Comic Sans MS" pitchFamily="66" charset="0"/>
                <a:cs typeface="+mn-cs"/>
              </a:rPr>
              <a:t>Fall 2019</a:t>
            </a:r>
            <a:endParaRPr lang="en-US" sz="3600" b="1" dirty="0">
              <a:effectLst>
                <a:outerShdw blurRad="38100" dist="38100" dir="2700000" algn="tl">
                  <a:srgbClr val="000000"/>
                </a:outerShdw>
              </a:effectLst>
              <a:latin typeface="Comic Sans MS" pitchFamily="66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9125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16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6" dur="5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9.24855E-7 L 0.2816 -0.34983 " pathEditMode="relative" rAng="0" ptsTypes="AA">
                                      <p:cBhvr>
                                        <p:cTn id="9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100" y="-1750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5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5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029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1164" y="225427"/>
            <a:ext cx="2189162" cy="58705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3675" y="225427"/>
            <a:ext cx="6415088" cy="58705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62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3676" y="225427"/>
            <a:ext cx="4302125" cy="5870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1" y="225425"/>
            <a:ext cx="4302125" cy="2859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1" y="3236915"/>
            <a:ext cx="4302125" cy="2859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0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3676" y="225427"/>
            <a:ext cx="4302125" cy="5870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1" y="225427"/>
            <a:ext cx="4302125" cy="5870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66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060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300788" y="6165850"/>
            <a:ext cx="1258887" cy="584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3597276" y="6165850"/>
            <a:ext cx="2595563" cy="584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31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4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3676" y="225427"/>
            <a:ext cx="4302125" cy="5870575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1" y="225427"/>
            <a:ext cx="4302125" cy="5870575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4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219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509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75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16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516688" y="6165850"/>
            <a:ext cx="1187450" cy="584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CS 2204 Digital Logic &amp; State Machine Design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395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3676" y="225427"/>
            <a:ext cx="8756650" cy="587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562" tIns="46038" rIns="182562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38475" y="6165850"/>
            <a:ext cx="4429125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5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sv-SE" dirty="0"/>
              <a:t>CS 2204 Digital Logic &amp; State Machine Design</a:t>
            </a:r>
            <a:endParaRPr lang="en-US" dirty="0"/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740650" y="6237288"/>
            <a:ext cx="1295400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500">
                <a:solidFill>
                  <a:schemeClr val="bg2"/>
                </a:solidFill>
                <a:latin typeface="Comic Sans MS" panose="030F0702030302020204" pitchFamily="66" charset="0"/>
              </a:defRPr>
            </a:lvl1pPr>
          </a:lstStyle>
          <a:p>
            <a:fld id="{7B35E230-DB38-0D46-BB4A-CC57095742A0}" type="slidenum">
              <a:rPr lang="en-US" smtClean="0"/>
              <a:t>‹#›</a:t>
            </a:fld>
            <a:endParaRPr lang="en-US"/>
          </a:p>
        </p:txBody>
      </p:sp>
      <p:grpSp>
        <p:nvGrpSpPr>
          <p:cNvPr id="1030" name="Group 22"/>
          <p:cNvGrpSpPr>
            <a:grpSpLocks/>
          </p:cNvGrpSpPr>
          <p:nvPr/>
        </p:nvGrpSpPr>
        <p:grpSpPr bwMode="auto">
          <a:xfrm>
            <a:off x="142876" y="152402"/>
            <a:ext cx="1420813" cy="1114425"/>
            <a:chOff x="90" y="96"/>
            <a:chExt cx="895" cy="702"/>
          </a:xfrm>
        </p:grpSpPr>
        <p:sp>
          <p:nvSpPr>
            <p:cNvPr id="1038" name="Freeform 15"/>
            <p:cNvSpPr>
              <a:spLocks/>
            </p:cNvSpPr>
            <p:nvPr userDrawn="1"/>
          </p:nvSpPr>
          <p:spPr bwMode="auto">
            <a:xfrm>
              <a:off x="90" y="96"/>
              <a:ext cx="895" cy="702"/>
            </a:xfrm>
            <a:custGeom>
              <a:avLst/>
              <a:gdLst>
                <a:gd name="T0" fmla="*/ 0 w 1790"/>
                <a:gd name="T1" fmla="*/ 0 h 1766"/>
                <a:gd name="T2" fmla="*/ 0 w 1790"/>
                <a:gd name="T3" fmla="*/ 0 h 1766"/>
                <a:gd name="T4" fmla="*/ 1 w 1790"/>
                <a:gd name="T5" fmla="*/ 0 h 176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790" h="1766">
                  <a:moveTo>
                    <a:pt x="0" y="1766"/>
                  </a:moveTo>
                  <a:lnTo>
                    <a:pt x="0" y="0"/>
                  </a:lnTo>
                  <a:lnTo>
                    <a:pt x="1790" y="0"/>
                  </a:lnTo>
                </a:path>
              </a:pathLst>
            </a:cu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1800">
                <a:solidFill>
                  <a:srgbClr val="FFFFFF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" name="AutoShape 21"/>
            <p:cNvSpPr>
              <a:spLocks noChangeArrowheads="1"/>
            </p:cNvSpPr>
            <p:nvPr userDrawn="1"/>
          </p:nvSpPr>
          <p:spPr bwMode="auto">
            <a:xfrm rot="-5400000" flipH="1" flipV="1">
              <a:off x="88" y="144"/>
              <a:ext cx="195" cy="145"/>
            </a:xfrm>
            <a:prstGeom prst="rtTriangle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32" name="Oval 33"/>
          <p:cNvSpPr>
            <a:spLocks noChangeArrowheads="1"/>
          </p:cNvSpPr>
          <p:nvPr/>
        </p:nvSpPr>
        <p:spPr bwMode="auto">
          <a:xfrm>
            <a:off x="8789989" y="5935665"/>
            <a:ext cx="261937" cy="263525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1800">
              <a:solidFill>
                <a:srgbClr val="FFFFFF"/>
              </a:solidFill>
            </a:endParaRPr>
          </a:p>
        </p:txBody>
      </p:sp>
      <p:sp>
        <p:nvSpPr>
          <p:cNvPr id="1033" name="AutoShape 34"/>
          <p:cNvSpPr>
            <a:spLocks noChangeArrowheads="1"/>
          </p:cNvSpPr>
          <p:nvPr/>
        </p:nvSpPr>
        <p:spPr bwMode="auto">
          <a:xfrm rot="-5400000">
            <a:off x="8686801" y="5849939"/>
            <a:ext cx="284163" cy="230187"/>
          </a:xfrm>
          <a:prstGeom prst="rtTriangle">
            <a:avLst/>
          </a:prstGeom>
          <a:solidFill>
            <a:srgbClr val="00CCFF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1800">
              <a:solidFill>
                <a:srgbClr val="FFFFFF"/>
              </a:solidFill>
            </a:endParaRPr>
          </a:p>
        </p:txBody>
      </p:sp>
      <p:sp>
        <p:nvSpPr>
          <p:cNvPr id="3" name="Freeform 35"/>
          <p:cNvSpPr>
            <a:spLocks/>
          </p:cNvSpPr>
          <p:nvPr/>
        </p:nvSpPr>
        <p:spPr bwMode="auto">
          <a:xfrm>
            <a:off x="8801101" y="5908675"/>
            <a:ext cx="142875" cy="196850"/>
          </a:xfrm>
          <a:custGeom>
            <a:avLst/>
            <a:gdLst>
              <a:gd name="T0" fmla="*/ 2147483647 w 68"/>
              <a:gd name="T1" fmla="*/ 0 h 114"/>
              <a:gd name="T2" fmla="*/ 2147483647 w 68"/>
              <a:gd name="T3" fmla="*/ 2147483647 h 114"/>
              <a:gd name="T4" fmla="*/ 0 w 68"/>
              <a:gd name="T5" fmla="*/ 2147483647 h 114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68" h="114">
                <a:moveTo>
                  <a:pt x="68" y="0"/>
                </a:moveTo>
                <a:lnTo>
                  <a:pt x="68" y="114"/>
                </a:lnTo>
                <a:lnTo>
                  <a:pt x="0" y="114"/>
                </a:lnTo>
              </a:path>
            </a:pathLst>
          </a:custGeom>
          <a:noFill/>
          <a:ln w="9525" cmpd="sng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34" name="Line 36"/>
          <p:cNvSpPr>
            <a:spLocks noChangeShapeType="1"/>
          </p:cNvSpPr>
          <p:nvPr/>
        </p:nvSpPr>
        <p:spPr bwMode="auto">
          <a:xfrm>
            <a:off x="215901" y="6092825"/>
            <a:ext cx="8520113" cy="0"/>
          </a:xfrm>
          <a:prstGeom prst="line">
            <a:avLst/>
          </a:prstGeom>
          <a:noFill/>
          <a:ln w="19050">
            <a:solidFill>
              <a:srgbClr val="00CCFF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800">
              <a:solidFill>
                <a:srgbClr val="FFFFFF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6" name="Picture 2" descr="http://engineering.nyu.edu/files/tandon_long_color.jpg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" y="6237288"/>
            <a:ext cx="2525713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624033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257175" indent="-257175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chemeClr val="hlink"/>
        </a:buClr>
        <a:buSzPct val="75000"/>
        <a:buFont typeface="Wingdings" pitchFamily="2" charset="2"/>
        <a:buChar char="l"/>
        <a:defRPr sz="2400">
          <a:solidFill>
            <a:schemeClr val="bg2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§"/>
        <a:defRPr sz="2100">
          <a:solidFill>
            <a:schemeClr val="bg2"/>
          </a:solidFill>
          <a:latin typeface="+mn-lt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lr>
          <a:srgbClr val="00CCFF"/>
        </a:buClr>
        <a:buSzPct val="65000"/>
        <a:buFont typeface="Wingdings" panose="05000000000000000000" pitchFamily="2" charset="2"/>
        <a:buChar char="l"/>
        <a:defRPr sz="1800">
          <a:solidFill>
            <a:schemeClr val="bg2"/>
          </a:solidFill>
          <a:latin typeface="+mn-lt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§"/>
        <a:defRPr sz="1500">
          <a:solidFill>
            <a:schemeClr val="bg2"/>
          </a:solidFill>
          <a:latin typeface="+mn-lt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Char char="•"/>
        <a:defRPr>
          <a:solidFill>
            <a:schemeClr val="bg2"/>
          </a:solidFill>
          <a:latin typeface="+mn-lt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Char char="•"/>
        <a:defRPr>
          <a:solidFill>
            <a:schemeClr val="bg2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Char char="•"/>
        <a:defRPr>
          <a:solidFill>
            <a:schemeClr val="bg2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Char char="•"/>
        <a:defRPr>
          <a:solidFill>
            <a:schemeClr val="bg2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Char char="•"/>
        <a:defRPr>
          <a:solidFill>
            <a:schemeClr val="bg2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file:///\\192.168.237.115\home$\netID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store.onthehub.com/WebStore/OfferingDetails.aspx?o=40d7a407-38a2-e811-8109-000d3af4193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irtualbox.org/" TargetMode="External"/><Relationship Id="rId5" Type="http://schemas.openxmlformats.org/officeDocument/2006/relationships/hyperlink" Target="https://store.vmware.com/store/vmware/en_US/html/pbPage.AcademicLandingPage" TargetMode="External"/><Relationship Id="rId4" Type="http://schemas.openxmlformats.org/officeDocument/2006/relationships/hyperlink" Target="https://www.parallels.com/products/desktop/trial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NV5JmxtKP4" TargetMode="External"/><Relationship Id="rId2" Type="http://schemas.openxmlformats.org/officeDocument/2006/relationships/hyperlink" Target="https://www.youtube.com/watch?v=ARQ4sCyBsm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upport.apple.com/en-us/HT20499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www.xilinx.com/support/download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508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ECCB577-DE14-5846-840C-F79FE0184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5201209-D5BC-0246-9551-EC45E5C42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8A760BD-A814-0A46-A62F-16B224BCAC07}"/>
              </a:ext>
            </a:extLst>
          </p:cNvPr>
          <p:cNvSpPr txBox="1"/>
          <p:nvPr/>
        </p:nvSpPr>
        <p:spPr>
          <a:xfrm>
            <a:off x="534390" y="261257"/>
            <a:ext cx="8194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Accept the installation location and other choices made and click </a:t>
            </a:r>
            <a:r>
              <a:rPr lang="en-US" i="1" dirty="0" smtClean="0">
                <a:solidFill>
                  <a:schemeClr val="bg2"/>
                </a:solidFill>
              </a:rPr>
              <a:t>Next</a:t>
            </a:r>
            <a:r>
              <a:rPr lang="en-US" dirty="0" smtClean="0">
                <a:solidFill>
                  <a:schemeClr val="bg2"/>
                </a:solidFill>
              </a:rPr>
              <a:t>. 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343" y="730908"/>
            <a:ext cx="6910591" cy="5246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0330" y="658935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745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ECCB577-DE14-5846-840C-F79FE0184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5201209-D5BC-0246-9551-EC45E5C42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8A760BD-A814-0A46-A62F-16B224BCAC07}"/>
              </a:ext>
            </a:extLst>
          </p:cNvPr>
          <p:cNvSpPr txBox="1"/>
          <p:nvPr/>
        </p:nvSpPr>
        <p:spPr>
          <a:xfrm>
            <a:off x="534390" y="261257"/>
            <a:ext cx="5801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Accept the Installation Summary and click </a:t>
            </a:r>
            <a:r>
              <a:rPr lang="en-US" i="1" dirty="0" smtClean="0">
                <a:solidFill>
                  <a:schemeClr val="bg2"/>
                </a:solidFill>
              </a:rPr>
              <a:t>Next</a:t>
            </a:r>
            <a:r>
              <a:rPr lang="en-US" dirty="0" smtClean="0">
                <a:solidFill>
                  <a:schemeClr val="bg2"/>
                </a:solidFill>
              </a:rPr>
              <a:t>. 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053" y="720018"/>
            <a:ext cx="6884834" cy="5232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81216" y="704822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399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503096-10A9-5D40-967D-11F245D21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Wait for the installation </a:t>
            </a:r>
            <a:r>
              <a:rPr lang="en-US" sz="2000" dirty="0" smtClean="0"/>
              <a:t>completes you may see the window below if you do </a:t>
            </a:r>
            <a:r>
              <a:rPr lang="en-US" sz="2000" dirty="0" smtClean="0">
                <a:solidFill>
                  <a:srgbClr val="FF0000"/>
                </a:solidFill>
              </a:rPr>
              <a:t>not</a:t>
            </a:r>
            <a:r>
              <a:rPr lang="en-US" sz="2000" dirty="0" smtClean="0"/>
              <a:t> have a USB device or an FPGA board is connected :</a:t>
            </a:r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5649B12-5EC3-1C4C-A781-EE0F41E5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7A5F4C7-D1FB-CF49-8B9E-EBB2EA83B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12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811" y="931866"/>
            <a:ext cx="6538418" cy="4975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327729" y="1181135"/>
            <a:ext cx="829073" cy="338554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035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503096-10A9-5D40-967D-11F245D21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But, if you have USB devices, FPGA boards connected to your laptop, you will asked to disconnect them : Disconnect them and click </a:t>
            </a:r>
            <a:r>
              <a:rPr lang="en-US" sz="2000" dirty="0" smtClean="0">
                <a:solidFill>
                  <a:srgbClr val="FF0000"/>
                </a:solidFill>
              </a:rPr>
              <a:t>OK</a:t>
            </a:r>
            <a:r>
              <a:rPr lang="en-US" sz="2000" dirty="0" smtClean="0"/>
              <a:t> for the disconnect action</a:t>
            </a:r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5649B12-5EC3-1C4C-A781-EE0F41E5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7A5F4C7-D1FB-CF49-8B9E-EBB2EA83B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13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966" y="1233376"/>
            <a:ext cx="6288277" cy="4784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359" y="3429000"/>
            <a:ext cx="4324350" cy="151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652814" y="1453278"/>
            <a:ext cx="829073" cy="338554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849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683443-BE9E-3648-A50B-A20C1C436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As the installation continues, you may be prompted windows about trusting software from a certain company like the one below</a:t>
            </a:r>
          </a:p>
          <a:p>
            <a:r>
              <a:rPr lang="en-US" sz="2000" dirty="0" smtClean="0"/>
              <a:t>Click </a:t>
            </a:r>
            <a:r>
              <a:rPr lang="en-US" sz="2000" dirty="0"/>
              <a:t>on </a:t>
            </a:r>
            <a:r>
              <a:rPr lang="en-US" sz="2000" i="1" dirty="0">
                <a:solidFill>
                  <a:srgbClr val="FF0000"/>
                </a:solidFill>
              </a:rPr>
              <a:t>Install</a:t>
            </a:r>
            <a:r>
              <a:rPr lang="en-US" sz="2000" i="1" dirty="0"/>
              <a:t> </a:t>
            </a:r>
            <a:r>
              <a:rPr lang="en-US" sz="2000" dirty="0"/>
              <a:t>and wait for the final </a:t>
            </a:r>
            <a:r>
              <a:rPr lang="en-US" sz="2000" dirty="0" smtClean="0"/>
              <a:t>processing</a:t>
            </a:r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A57C25F-3F14-9B44-B084-5B5B61344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632F1A-7FF2-1543-8969-39777F7B8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DC124AD-6380-2740-8ED7-E2E403A12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042" y="1294635"/>
            <a:ext cx="6053530" cy="47342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3094" y="1294635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724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683443-BE9E-3648-A50B-A20C1C436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 the following question</a:t>
            </a:r>
            <a:r>
              <a:rPr lang="en-US" dirty="0"/>
              <a:t> </a:t>
            </a:r>
            <a:r>
              <a:rPr lang="en-US" dirty="0" smtClean="0"/>
              <a:t>where you are asked to click </a:t>
            </a:r>
            <a:r>
              <a:rPr lang="en-US" dirty="0"/>
              <a:t>on </a:t>
            </a:r>
            <a:r>
              <a:rPr lang="en-US" i="1" dirty="0">
                <a:solidFill>
                  <a:srgbClr val="FF0000"/>
                </a:solidFill>
              </a:rPr>
              <a:t>Install</a:t>
            </a:r>
            <a:r>
              <a:rPr lang="en-US" i="1" dirty="0"/>
              <a:t> </a:t>
            </a:r>
            <a:r>
              <a:rPr lang="en-US" dirty="0"/>
              <a:t>and wait for the final processing.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A57C25F-3F14-9B44-B084-5B5B61344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632F1A-7FF2-1543-8969-39777F7B8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15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92" y="1474082"/>
            <a:ext cx="6048375" cy="227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2507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683443-BE9E-3648-A50B-A20C1C436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You may get the following warning where a reboot is required before completing the installation successfully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Click </a:t>
            </a:r>
            <a:r>
              <a:rPr lang="en-US" sz="2000" dirty="0" smtClean="0">
                <a:solidFill>
                  <a:srgbClr val="FF0000"/>
                </a:solidFill>
              </a:rPr>
              <a:t>OK</a:t>
            </a:r>
            <a:r>
              <a:rPr lang="en-US" sz="2000" dirty="0" smtClean="0"/>
              <a:t> to reboot your computer</a:t>
            </a:r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A57C25F-3F14-9B44-B084-5B5B61344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632F1A-7FF2-1543-8969-39777F7B8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16</a:t>
            </a:fld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399" y="1107621"/>
            <a:ext cx="7791450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4716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683443-BE9E-3648-A50B-A20C1C436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However, you computer will not be rebooted and you will see the following on your screen :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Click </a:t>
            </a:r>
            <a:r>
              <a:rPr lang="en-US" sz="2000" dirty="0">
                <a:solidFill>
                  <a:srgbClr val="FF0000"/>
                </a:solidFill>
              </a:rPr>
              <a:t>OK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A57C25F-3F14-9B44-B084-5B5B61344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632F1A-7FF2-1543-8969-39777F7B8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17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8942" y="935891"/>
            <a:ext cx="5893512" cy="4496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30436" y="935891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582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683443-BE9E-3648-A50B-A20C1C436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Once completed, </a:t>
            </a:r>
            <a:r>
              <a:rPr lang="en-US" sz="2000" dirty="0" err="1"/>
              <a:t>Vivado</a:t>
            </a:r>
            <a:r>
              <a:rPr lang="en-US" sz="2000" dirty="0"/>
              <a:t> and </a:t>
            </a:r>
            <a:r>
              <a:rPr lang="en-US" sz="2000" dirty="0" err="1"/>
              <a:t>Vivado</a:t>
            </a:r>
            <a:r>
              <a:rPr lang="en-US" sz="2000" dirty="0"/>
              <a:t> HLS </a:t>
            </a:r>
            <a:r>
              <a:rPr lang="en-US" sz="2000" dirty="0" smtClean="0"/>
              <a:t>icons will </a:t>
            </a:r>
            <a:r>
              <a:rPr lang="en-US" sz="2000" dirty="0"/>
              <a:t>appear on the </a:t>
            </a:r>
            <a:r>
              <a:rPr lang="en-US" sz="2000" dirty="0" smtClean="0"/>
              <a:t>desktop</a:t>
            </a:r>
          </a:p>
          <a:p>
            <a:r>
              <a:rPr lang="en-US" sz="2000" dirty="0" smtClean="0"/>
              <a:t>Open </a:t>
            </a:r>
            <a:r>
              <a:rPr lang="en-US" sz="2000" dirty="0" err="1" smtClean="0">
                <a:solidFill>
                  <a:srgbClr val="FF0000"/>
                </a:solidFill>
              </a:rPr>
              <a:t>Vivado</a:t>
            </a:r>
            <a:endParaRPr lang="en-US" sz="2000" dirty="0" smtClean="0">
              <a:solidFill>
                <a:srgbClr val="FF0000"/>
              </a:solidFill>
            </a:endParaRPr>
          </a:p>
          <a:p>
            <a:r>
              <a:rPr lang="en-US" sz="2000" dirty="0" smtClean="0"/>
              <a:t>Click </a:t>
            </a:r>
            <a:r>
              <a:rPr lang="en-US" sz="2000" dirty="0"/>
              <a:t>on </a:t>
            </a:r>
            <a:r>
              <a:rPr lang="en-US" sz="2000" dirty="0">
                <a:solidFill>
                  <a:srgbClr val="FF0000"/>
                </a:solidFill>
              </a:rPr>
              <a:t>Help</a:t>
            </a:r>
            <a:r>
              <a:rPr lang="en-US" sz="2000" dirty="0"/>
              <a:t> – </a:t>
            </a:r>
            <a:r>
              <a:rPr lang="en-US" sz="2000" dirty="0" smtClean="0"/>
              <a:t>Click on </a:t>
            </a:r>
            <a:r>
              <a:rPr lang="en-US" sz="2000" dirty="0" smtClean="0">
                <a:solidFill>
                  <a:srgbClr val="FF0000"/>
                </a:solidFill>
              </a:rPr>
              <a:t>Obtain </a:t>
            </a:r>
            <a:r>
              <a:rPr lang="en-US" sz="2000" dirty="0">
                <a:solidFill>
                  <a:srgbClr val="FF0000"/>
                </a:solidFill>
              </a:rPr>
              <a:t>a License </a:t>
            </a:r>
            <a:r>
              <a:rPr lang="en-US" sz="2000" dirty="0" smtClean="0">
                <a:solidFill>
                  <a:srgbClr val="FF0000"/>
                </a:solidFill>
              </a:rPr>
              <a:t>key</a:t>
            </a:r>
            <a:endParaRPr lang="en-US" sz="2000" dirty="0" smtClean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A57C25F-3F14-9B44-B084-5B5B61344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632F1A-7FF2-1543-8969-39777F7B8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6BAED5E-12B9-614C-86E4-06CC83B25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41" y="1736436"/>
            <a:ext cx="6449210" cy="42085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8299" y="172124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577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FF0033"/>
              </a:buClr>
            </a:pPr>
            <a:r>
              <a:rPr lang="en-US" sz="2000" dirty="0" smtClean="0"/>
              <a:t>In the License manager, choose </a:t>
            </a:r>
            <a:r>
              <a:rPr lang="en-US" sz="2000" dirty="0" smtClean="0">
                <a:solidFill>
                  <a:srgbClr val="FF0000"/>
                </a:solidFill>
              </a:rPr>
              <a:t>Get </a:t>
            </a:r>
            <a:r>
              <a:rPr lang="en-US" sz="2000" dirty="0" smtClean="0"/>
              <a:t>the</a:t>
            </a:r>
            <a:r>
              <a:rPr lang="en-US" sz="2000" dirty="0" smtClean="0">
                <a:solidFill>
                  <a:srgbClr val="FF0000"/>
                </a:solidFill>
              </a:rPr>
              <a:t> free one</a:t>
            </a:r>
          </a:p>
          <a:p>
            <a:pPr lvl="0">
              <a:buClr>
                <a:srgbClr val="FF0033"/>
              </a:buClr>
            </a:pPr>
            <a:r>
              <a:rPr lang="en-US" sz="2000" dirty="0" smtClean="0"/>
              <a:t>Click on </a:t>
            </a:r>
            <a:r>
              <a:rPr lang="en-US" sz="2000" dirty="0" smtClean="0">
                <a:solidFill>
                  <a:srgbClr val="FF0000"/>
                </a:solidFill>
              </a:rPr>
              <a:t>connect now</a:t>
            </a:r>
            <a:endParaRPr lang="en-US" sz="2000" dirty="0">
              <a:solidFill>
                <a:srgbClr val="FF0000"/>
              </a:solidFill>
            </a:endParaRPr>
          </a:p>
          <a:p>
            <a:pPr lvl="0">
              <a:buClr>
                <a:srgbClr val="FF0033"/>
              </a:buClr>
            </a:pPr>
            <a:r>
              <a:rPr lang="en-US" sz="2000" dirty="0" smtClean="0"/>
              <a:t>In </a:t>
            </a:r>
            <a:r>
              <a:rPr lang="en-US" sz="2000" dirty="0"/>
              <a:t>the </a:t>
            </a:r>
            <a:r>
              <a:rPr lang="en-US" sz="2000" dirty="0" smtClean="0"/>
              <a:t>open </a:t>
            </a:r>
            <a:r>
              <a:rPr lang="en-US" sz="2000" dirty="0"/>
              <a:t>browser, sign in or create an </a:t>
            </a:r>
            <a:r>
              <a:rPr lang="en-US" sz="2000" dirty="0" smtClean="0"/>
              <a:t>account</a:t>
            </a:r>
          </a:p>
          <a:p>
            <a:pPr lvl="1">
              <a:buClr>
                <a:srgbClr val="FF0033"/>
              </a:buClr>
            </a:pPr>
            <a:r>
              <a:rPr lang="en-US" sz="1800" dirty="0" smtClean="0"/>
              <a:t>Enter </a:t>
            </a:r>
            <a:r>
              <a:rPr lang="en-US" sz="1800" dirty="0"/>
              <a:t>your information following the </a:t>
            </a:r>
            <a:r>
              <a:rPr lang="en-US" sz="1800" dirty="0" smtClean="0"/>
              <a:t>instructions</a:t>
            </a:r>
          </a:p>
          <a:p>
            <a:pPr lvl="2">
              <a:buClr>
                <a:srgbClr val="FF0033"/>
              </a:buClr>
            </a:pPr>
            <a:r>
              <a:rPr lang="en-US" sz="1600" dirty="0" smtClean="0"/>
              <a:t>Make </a:t>
            </a:r>
            <a:r>
              <a:rPr lang="en-US" sz="1600" dirty="0"/>
              <a:t>sure to provide your NYU email address to get the license file</a:t>
            </a:r>
            <a:endParaRPr lang="en-US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19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9F0F9D07-4E69-494F-AA78-97784704A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1828" y="1909227"/>
            <a:ext cx="4520623" cy="40452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2755" y="1909227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482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183" y="231820"/>
            <a:ext cx="8603087" cy="57826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dirty="0" smtClean="0"/>
              <a:t>The Operating </a:t>
            </a:r>
            <a:r>
              <a:rPr lang="en-US" sz="2000" dirty="0"/>
              <a:t>System</a:t>
            </a:r>
            <a:r>
              <a:rPr lang="en-US" altLang="zh-CN" sz="2000" dirty="0"/>
              <a:t>: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Windows</a:t>
            </a:r>
          </a:p>
          <a:p>
            <a:pPr>
              <a:lnSpc>
                <a:spcPct val="100000"/>
              </a:lnSpc>
            </a:pPr>
            <a:endParaRPr lang="en-US" sz="1800" dirty="0" smtClean="0"/>
          </a:p>
          <a:p>
            <a:pPr>
              <a:lnSpc>
                <a:spcPct val="100000"/>
              </a:lnSpc>
            </a:pPr>
            <a:r>
              <a:rPr lang="en-US" sz="2000" dirty="0"/>
              <a:t>The installation takes time and so please make sure you have </a:t>
            </a:r>
            <a:r>
              <a:rPr lang="en-US" sz="2000" dirty="0" smtClean="0"/>
              <a:t>enough time</a:t>
            </a:r>
            <a:endParaRPr lang="en-US" sz="2000" dirty="0"/>
          </a:p>
          <a:p>
            <a:pPr marL="0" indent="0">
              <a:lnSpc>
                <a:spcPct val="100000"/>
              </a:lnSpc>
              <a:buNone/>
            </a:pPr>
            <a:endParaRPr lang="en-US" sz="1800" dirty="0" smtClean="0"/>
          </a:p>
          <a:p>
            <a:pPr>
              <a:lnSpc>
                <a:spcPct val="100000"/>
              </a:lnSpc>
            </a:pPr>
            <a:r>
              <a:rPr lang="en-US" sz="2000" dirty="0" smtClean="0"/>
              <a:t>Make sure that you have the zipped file, to be more precise the </a:t>
            </a:r>
            <a:r>
              <a:rPr lang="en-US" sz="2000" dirty="0" err="1" smtClean="0">
                <a:solidFill>
                  <a:srgbClr val="FF0000"/>
                </a:solidFill>
              </a:rPr>
              <a:t>gz</a:t>
            </a:r>
            <a:r>
              <a:rPr lang="en-US" sz="2000" dirty="0" smtClean="0"/>
              <a:t> file already downloaded and in your Downloads folder</a:t>
            </a:r>
          </a:p>
          <a:p>
            <a:pPr lvl="1"/>
            <a:r>
              <a:rPr lang="en-US" sz="1800" dirty="0" smtClean="0"/>
              <a:t>Note that this zipped file is very large almost 18 GB !</a:t>
            </a:r>
            <a:endParaRPr lang="en-US" sz="1800" dirty="0"/>
          </a:p>
          <a:p>
            <a:pPr>
              <a:lnSpc>
                <a:spcPct val="100000"/>
              </a:lnSpc>
            </a:pP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2000" dirty="0"/>
              <a:t>If you have a Windows Operating System or a virtual machine that has Windows OS please </a:t>
            </a:r>
            <a:r>
              <a:rPr lang="en-US" sz="2000" dirty="0">
                <a:solidFill>
                  <a:srgbClr val="FF0000"/>
                </a:solidFill>
              </a:rPr>
              <a:t>skip to slide </a:t>
            </a:r>
            <a:r>
              <a:rPr lang="en-US" altLang="zh-CN" sz="2000" dirty="0">
                <a:solidFill>
                  <a:srgbClr val="FF0000"/>
                </a:solidFill>
              </a:rPr>
              <a:t>5</a:t>
            </a:r>
          </a:p>
          <a:p>
            <a:pPr>
              <a:lnSpc>
                <a:spcPct val="100000"/>
              </a:lnSpc>
            </a:pPr>
            <a:endParaRPr lang="en-US" sz="1800" dirty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/>
              <a:t>We cannot install </a:t>
            </a:r>
            <a:r>
              <a:rPr lang="en-US" sz="2000" dirty="0" err="1"/>
              <a:t>Vivado</a:t>
            </a:r>
            <a:r>
              <a:rPr lang="en-US" sz="2000" dirty="0"/>
              <a:t> on Mac computers</a:t>
            </a:r>
          </a:p>
          <a:p>
            <a:pPr lvl="1"/>
            <a:r>
              <a:rPr lang="en-US" sz="1800" dirty="0"/>
              <a:t>We have to install a </a:t>
            </a:r>
            <a:r>
              <a:rPr lang="en-US" sz="1800" dirty="0">
                <a:solidFill>
                  <a:srgbClr val="FF0000"/>
                </a:solidFill>
              </a:rPr>
              <a:t>virtual machine </a:t>
            </a:r>
            <a:r>
              <a:rPr lang="en-US" sz="1800" dirty="0"/>
              <a:t>which runs on Windows or dual boot your laptop with </a:t>
            </a:r>
            <a:r>
              <a:rPr lang="en-US" sz="1800" dirty="0" smtClean="0"/>
              <a:t>windows</a:t>
            </a:r>
            <a:endParaRPr lang="en-US" sz="2000" dirty="0"/>
          </a:p>
          <a:p>
            <a:pPr lvl="1"/>
            <a:r>
              <a:rPr lang="en-US" sz="1800" dirty="0"/>
              <a:t>If you have a </a:t>
            </a:r>
            <a:r>
              <a:rPr lang="en-US" sz="1800" dirty="0">
                <a:solidFill>
                  <a:srgbClr val="FF0000"/>
                </a:solidFill>
              </a:rPr>
              <a:t>Mac</a:t>
            </a:r>
            <a:r>
              <a:rPr lang="en-US" sz="1800" dirty="0"/>
              <a:t> Please </a:t>
            </a:r>
            <a:r>
              <a:rPr lang="en-US" sz="1800" dirty="0" smtClean="0"/>
              <a:t>continue with next slide</a:t>
            </a:r>
            <a:endParaRPr lang="en-US" sz="18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033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00023" y="4255408"/>
            <a:ext cx="87534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On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this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page,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check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all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the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boxes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and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click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on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Generate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 smtClean="0">
                <a:solidFill>
                  <a:schemeClr val="bg2"/>
                </a:solidFill>
              </a:rPr>
              <a:t>License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solidFill>
                  <a:schemeClr val="bg2"/>
                </a:solidFill>
              </a:rPr>
              <a:t>As</a:t>
            </a:r>
            <a:r>
              <a:rPr lang="zh-CN" altLang="en-US" sz="2000" dirty="0" smtClean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you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can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see,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some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Licenses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expire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 smtClean="0">
                <a:solidFill>
                  <a:schemeClr val="bg2"/>
                </a:solidFill>
              </a:rPr>
              <a:t>soon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solidFill>
                  <a:schemeClr val="bg2"/>
                </a:solidFill>
              </a:rPr>
              <a:t>So</a:t>
            </a:r>
            <a:r>
              <a:rPr lang="en-US" altLang="zh-CN" sz="2000" dirty="0">
                <a:solidFill>
                  <a:schemeClr val="bg2"/>
                </a:solidFill>
              </a:rPr>
              <a:t>,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you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may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do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these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steps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again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once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>
                <a:solidFill>
                  <a:schemeClr val="bg2"/>
                </a:solidFill>
              </a:rPr>
              <a:t>they</a:t>
            </a:r>
            <a:r>
              <a:rPr lang="zh-CN" altLang="en-US" sz="2000" dirty="0">
                <a:solidFill>
                  <a:schemeClr val="bg2"/>
                </a:solidFill>
              </a:rPr>
              <a:t> </a:t>
            </a:r>
            <a:r>
              <a:rPr lang="en-US" altLang="zh-CN" sz="2000" dirty="0" smtClean="0">
                <a:solidFill>
                  <a:schemeClr val="bg2"/>
                </a:solidFill>
              </a:rPr>
              <a:t>expired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06F8B50-D258-3F4C-A004-193768BC1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58" y="316092"/>
            <a:ext cx="7944592" cy="39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482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xmlns="" id="{DC86719C-8C2F-684F-8281-36157ABA5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9476" y="1955861"/>
            <a:ext cx="5438774" cy="4115339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21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74171" y="201535"/>
            <a:ext cx="863237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2"/>
                </a:solidFill>
              </a:rPr>
              <a:t>Select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your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PC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in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the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system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information</a:t>
            </a: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You will select your </a:t>
            </a:r>
            <a:r>
              <a:rPr lang="en-US" dirty="0" smtClean="0">
                <a:solidFill>
                  <a:schemeClr val="bg2"/>
                </a:solidFill>
              </a:rPr>
              <a:t>computer’s </a:t>
            </a:r>
            <a:r>
              <a:rPr lang="en-US" dirty="0">
                <a:solidFill>
                  <a:schemeClr val="bg2"/>
                </a:solidFill>
              </a:rPr>
              <a:t>disk serial number which is similar to what you see below for </a:t>
            </a:r>
            <a:r>
              <a:rPr lang="en-US" dirty="0" smtClean="0">
                <a:solidFill>
                  <a:schemeClr val="bg2"/>
                </a:solidFill>
              </a:rPr>
              <a:t>an </a:t>
            </a:r>
            <a:r>
              <a:rPr lang="en-US" dirty="0">
                <a:solidFill>
                  <a:schemeClr val="bg2"/>
                </a:solidFill>
              </a:rPr>
              <a:t>example computer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Then click on </a:t>
            </a:r>
            <a:r>
              <a:rPr lang="en-US" dirty="0">
                <a:solidFill>
                  <a:srgbClr val="FF0000"/>
                </a:solidFill>
              </a:rPr>
              <a:t>Next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When you are prompted with the Review License Request window, review your request and then click Next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5671457" y="5573486"/>
            <a:ext cx="762000" cy="35922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482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1D99FC2-3512-774F-A324-22269F906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1800" dirty="0" smtClean="0"/>
              <a:t>You will be shown a window that has </a:t>
            </a:r>
            <a:r>
              <a:rPr lang="en-US" altLang="zh-CN" sz="1800" dirty="0" smtClean="0">
                <a:solidFill>
                  <a:srgbClr val="FF0000"/>
                </a:solidFill>
              </a:rPr>
              <a:t>Congratulations</a:t>
            </a:r>
            <a:r>
              <a:rPr lang="en-US" altLang="zh-CN" sz="1800" dirty="0" smtClean="0"/>
              <a:t> on its first line and then the list of products for which the </a:t>
            </a:r>
            <a:r>
              <a:rPr lang="en-US" altLang="zh-CN" sz="1800" dirty="0" err="1" smtClean="0"/>
              <a:t>licence</a:t>
            </a:r>
            <a:r>
              <a:rPr lang="en-US" altLang="zh-CN" sz="1800" dirty="0" smtClean="0"/>
              <a:t> file is sent for</a:t>
            </a:r>
            <a:endParaRPr lang="en-US" altLang="zh-CN" sz="1800" dirty="0"/>
          </a:p>
          <a:p>
            <a:r>
              <a:rPr lang="en-US" altLang="zh-CN" sz="1800" dirty="0" smtClean="0"/>
              <a:t>Close this </a:t>
            </a:r>
            <a:r>
              <a:rPr lang="en-US" altLang="zh-CN" sz="1800" dirty="0" smtClean="0">
                <a:solidFill>
                  <a:srgbClr val="FF0000"/>
                </a:solidFill>
              </a:rPr>
              <a:t>Congratulations</a:t>
            </a:r>
            <a:r>
              <a:rPr lang="en-US" altLang="zh-CN" sz="1800" dirty="0" smtClean="0"/>
              <a:t> window</a:t>
            </a:r>
          </a:p>
          <a:p>
            <a:r>
              <a:rPr lang="en-US" altLang="zh-CN" sz="1800" dirty="0" smtClean="0"/>
              <a:t>Minimize the web page that is showing the Xilinx Product Licensing options</a:t>
            </a:r>
          </a:p>
          <a:p>
            <a:r>
              <a:rPr lang="en-US" altLang="zh-CN" sz="1800" dirty="0" smtClean="0"/>
              <a:t>After</a:t>
            </a:r>
            <a:r>
              <a:rPr lang="zh-CN" altLang="en-US" sz="1800" dirty="0" smtClean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process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browser</a:t>
            </a:r>
            <a:r>
              <a:rPr lang="zh-CN" altLang="en-US" sz="1800" dirty="0"/>
              <a:t> </a:t>
            </a:r>
            <a:r>
              <a:rPr lang="en-US" altLang="zh-CN" sz="1800" dirty="0"/>
              <a:t>finishes,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license</a:t>
            </a:r>
            <a:r>
              <a:rPr lang="zh-CN" altLang="en-US" sz="1800" dirty="0"/>
              <a:t> </a:t>
            </a:r>
            <a:r>
              <a:rPr lang="en-US" altLang="zh-CN" sz="1800" dirty="0" smtClean="0"/>
              <a:t>file will</a:t>
            </a:r>
            <a:r>
              <a:rPr lang="zh-CN" altLang="en-US" sz="1800" dirty="0" smtClean="0"/>
              <a:t> </a:t>
            </a:r>
            <a:r>
              <a:rPr lang="en-US" altLang="zh-CN" sz="1800" dirty="0"/>
              <a:t>be</a:t>
            </a:r>
            <a:r>
              <a:rPr lang="zh-CN" altLang="en-US" sz="1800" dirty="0"/>
              <a:t> </a:t>
            </a:r>
            <a:r>
              <a:rPr lang="en-US" altLang="zh-CN" sz="1800" dirty="0"/>
              <a:t>emailed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you.</a:t>
            </a:r>
            <a:r>
              <a:rPr lang="zh-CN" altLang="en-US" sz="1800" dirty="0"/>
              <a:t> </a:t>
            </a:r>
            <a:r>
              <a:rPr lang="en-US" altLang="zh-CN" sz="1800" dirty="0"/>
              <a:t>It</a:t>
            </a:r>
            <a:r>
              <a:rPr lang="zh-CN" altLang="en-US" sz="1800" dirty="0"/>
              <a:t> </a:t>
            </a:r>
            <a:r>
              <a:rPr lang="en-US" altLang="zh-CN" sz="1800" dirty="0"/>
              <a:t>appears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email</a:t>
            </a:r>
            <a:r>
              <a:rPr lang="zh-CN" altLang="en-US" sz="1800" dirty="0"/>
              <a:t> </a:t>
            </a:r>
            <a:r>
              <a:rPr lang="en-US" altLang="zh-CN" sz="1800" dirty="0"/>
              <a:t>attachment</a:t>
            </a:r>
            <a:r>
              <a:rPr lang="zh-CN" altLang="en-US" sz="1800" dirty="0"/>
              <a:t> </a:t>
            </a:r>
            <a:r>
              <a:rPr lang="en-US" altLang="zh-CN" sz="1800" dirty="0"/>
              <a:t>as</a:t>
            </a:r>
            <a:r>
              <a:rPr lang="zh-CN" altLang="en-US" sz="1800" dirty="0"/>
              <a:t> </a:t>
            </a:r>
            <a:r>
              <a:rPr lang="en-US" altLang="zh-CN" sz="1800" dirty="0"/>
              <a:t>“</a:t>
            </a:r>
            <a:r>
              <a:rPr lang="en-US" altLang="zh-CN" sz="1800" dirty="0" err="1"/>
              <a:t>Xilinx.lic</a:t>
            </a:r>
            <a:r>
              <a:rPr lang="en-US" altLang="zh-CN" sz="1800" dirty="0"/>
              <a:t>”.</a:t>
            </a:r>
            <a:r>
              <a:rPr lang="zh-CN" altLang="en-US" sz="1800" dirty="0"/>
              <a:t> </a:t>
            </a:r>
            <a:r>
              <a:rPr lang="en-US" altLang="zh-CN" sz="1800" dirty="0"/>
              <a:t>Save</a:t>
            </a:r>
            <a:r>
              <a:rPr lang="zh-CN" altLang="en-US" sz="1800" dirty="0"/>
              <a:t> </a:t>
            </a:r>
            <a:r>
              <a:rPr lang="en-US" altLang="zh-CN" sz="1800" dirty="0"/>
              <a:t>it</a:t>
            </a:r>
            <a:r>
              <a:rPr lang="zh-CN" altLang="en-US" sz="1800" dirty="0"/>
              <a:t> </a:t>
            </a:r>
            <a:r>
              <a:rPr lang="en-US" altLang="zh-CN" sz="1800" dirty="0" smtClean="0"/>
              <a:t>anywhere</a:t>
            </a:r>
          </a:p>
          <a:p>
            <a:r>
              <a:rPr lang="en-US" altLang="zh-CN" sz="1800" dirty="0" smtClean="0"/>
              <a:t>Return to your </a:t>
            </a:r>
            <a:r>
              <a:rPr lang="en-US" altLang="zh-CN" sz="1800" dirty="0" err="1" smtClean="0"/>
              <a:t>Vivado</a:t>
            </a:r>
            <a:r>
              <a:rPr lang="en-US" altLang="zh-CN" sz="1800" dirty="0" smtClean="0"/>
              <a:t> License Manager window</a:t>
            </a:r>
            <a:endParaRPr lang="en-US" altLang="zh-CN" sz="1800" dirty="0"/>
          </a:p>
          <a:p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53E971A-160A-6148-85B5-EC2446E7C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B62B186-F782-3E4A-BAD0-86E62580A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977EAED-404E-0F4F-B78B-85FBB5635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834" y="2447884"/>
            <a:ext cx="3896235" cy="34848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89761" y="2421801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755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1D99FC2-3512-774F-A324-22269F906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 smtClean="0"/>
              <a:t>In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license</a:t>
            </a:r>
            <a:r>
              <a:rPr lang="zh-CN" altLang="en-US" sz="2000" dirty="0"/>
              <a:t> </a:t>
            </a:r>
            <a:r>
              <a:rPr lang="en-US" altLang="zh-CN" sz="2000" dirty="0"/>
              <a:t>manager,</a:t>
            </a:r>
            <a:r>
              <a:rPr lang="zh-CN" altLang="en-US" sz="2000" dirty="0"/>
              <a:t> </a:t>
            </a:r>
            <a:r>
              <a:rPr lang="en-US" altLang="zh-CN" sz="2000" dirty="0"/>
              <a:t>click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Load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License</a:t>
            </a:r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en-US" altLang="zh-CN" sz="2000" dirty="0" smtClean="0"/>
              <a:t>Then click on </a:t>
            </a:r>
            <a:r>
              <a:rPr lang="en-US" altLang="zh-CN" sz="2000" dirty="0" smtClean="0">
                <a:solidFill>
                  <a:srgbClr val="FF0000"/>
                </a:solidFill>
              </a:rPr>
              <a:t>Copy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License</a:t>
            </a:r>
            <a:endParaRPr lang="en-US" altLang="zh-CN" sz="2000" dirty="0" smtClean="0"/>
          </a:p>
          <a:p>
            <a:r>
              <a:rPr lang="en-US" altLang="zh-CN" sz="2000" dirty="0"/>
              <a:t>C</a:t>
            </a:r>
            <a:r>
              <a:rPr lang="en-US" altLang="zh-CN" sz="2000" dirty="0" smtClean="0"/>
              <a:t>hoose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/>
              <a:t>key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(the license file) saved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earlier</a:t>
            </a:r>
          </a:p>
          <a:p>
            <a:r>
              <a:rPr lang="en-US" altLang="zh-CN" sz="2000" dirty="0" smtClean="0"/>
              <a:t>Click </a:t>
            </a:r>
            <a:r>
              <a:rPr lang="en-US" altLang="zh-CN" sz="2000" dirty="0" smtClean="0">
                <a:solidFill>
                  <a:srgbClr val="FF0000"/>
                </a:solidFill>
              </a:rPr>
              <a:t>Open</a:t>
            </a:r>
          </a:p>
          <a:p>
            <a:r>
              <a:rPr lang="en-US" altLang="zh-CN" sz="2000" dirty="0" smtClean="0"/>
              <a:t>A window will pop up to indicate that the license installation is successful</a:t>
            </a:r>
          </a:p>
          <a:p>
            <a:r>
              <a:rPr lang="en-US" altLang="zh-CN" sz="2000" dirty="0" smtClean="0"/>
              <a:t>Click </a:t>
            </a:r>
            <a:r>
              <a:rPr lang="en-US" altLang="zh-CN" sz="2000" dirty="0" smtClean="0">
                <a:solidFill>
                  <a:srgbClr val="FF0000"/>
                </a:solidFill>
              </a:rPr>
              <a:t>OK</a:t>
            </a:r>
          </a:p>
          <a:p>
            <a:r>
              <a:rPr lang="en-US" altLang="zh-CN" sz="2000" dirty="0" smtClean="0"/>
              <a:t>Close the </a:t>
            </a:r>
            <a:r>
              <a:rPr lang="en-US" altLang="zh-CN" sz="2000" dirty="0" err="1" smtClean="0"/>
              <a:t>Vivado</a:t>
            </a:r>
            <a:r>
              <a:rPr lang="en-US" altLang="zh-CN" sz="2000" dirty="0" smtClean="0"/>
              <a:t> License Manager window</a:t>
            </a:r>
          </a:p>
          <a:p>
            <a:r>
              <a:rPr lang="en-US" altLang="zh-CN" sz="2000" dirty="0" smtClean="0"/>
              <a:t>Click </a:t>
            </a:r>
            <a:r>
              <a:rPr lang="en-US" altLang="zh-CN" sz="2000" dirty="0" smtClean="0">
                <a:solidFill>
                  <a:srgbClr val="FF0000"/>
                </a:solidFill>
              </a:rPr>
              <a:t>Yes</a:t>
            </a:r>
            <a:r>
              <a:rPr lang="en-US" altLang="zh-CN" sz="2000" dirty="0" smtClean="0"/>
              <a:t> to exit the Manager window</a:t>
            </a:r>
            <a:endParaRPr lang="en-US" altLang="zh-CN" sz="2000" dirty="0"/>
          </a:p>
          <a:p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53E971A-160A-6148-85B5-EC2446E7C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B62B186-F782-3E4A-BAD0-86E62580A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23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472" y="2814117"/>
            <a:ext cx="3484501" cy="2998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832927" y="2497335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6706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049" y="187594"/>
            <a:ext cx="8752121" cy="5886635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Adding S Drive for Windows users</a:t>
            </a:r>
          </a:p>
          <a:p>
            <a:pPr lvl="1"/>
            <a:r>
              <a:rPr lang="en-US" sz="2000" dirty="0"/>
              <a:t>Digital Logic students are recommended to use a network shared storage that is mounted as the S drive in lab machines</a:t>
            </a:r>
          </a:p>
          <a:p>
            <a:pPr lvl="2"/>
            <a:r>
              <a:rPr lang="en-US" sz="1800" dirty="0"/>
              <a:t>You can access this shared drive anywhere in the NYU </a:t>
            </a:r>
            <a:r>
              <a:rPr lang="en-US" sz="1800" dirty="0" smtClean="0"/>
              <a:t>campus</a:t>
            </a:r>
          </a:p>
          <a:p>
            <a:pPr lvl="2"/>
            <a:r>
              <a:rPr lang="en-US" sz="1800" dirty="0" smtClean="0"/>
              <a:t>Otherwise</a:t>
            </a:r>
            <a:r>
              <a:rPr lang="en-US" sz="1800" dirty="0"/>
              <a:t>, use NYU VPN to get access to it.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38583" b="61244"/>
          <a:stretch/>
        </p:blipFill>
        <p:spPr>
          <a:xfrm>
            <a:off x="1978387" y="2377823"/>
            <a:ext cx="4620145" cy="182215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377146" y="2686356"/>
            <a:ext cx="744583" cy="24431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36022" y="4859383"/>
            <a:ext cx="82285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Go to my computer and you will see an option </a:t>
            </a:r>
            <a:r>
              <a:rPr lang="en-US" sz="2000" dirty="0">
                <a:solidFill>
                  <a:srgbClr val="FF0000"/>
                </a:solidFill>
              </a:rPr>
              <a:t>Map Network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Select </a:t>
            </a:r>
            <a:r>
              <a:rPr lang="en-US" sz="2000" dirty="0">
                <a:solidFill>
                  <a:schemeClr val="bg2"/>
                </a:solidFill>
              </a:rPr>
              <a:t>the option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984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54730" y="102147"/>
            <a:ext cx="430639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Select S as your drive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Give the following </a:t>
            </a:r>
            <a:r>
              <a:rPr lang="en-US" dirty="0" err="1">
                <a:solidFill>
                  <a:schemeClr val="bg1"/>
                </a:solidFill>
              </a:rPr>
              <a:t>ip</a:t>
            </a:r>
            <a:r>
              <a:rPr lang="en-US" dirty="0">
                <a:solidFill>
                  <a:schemeClr val="bg1"/>
                </a:solidFill>
              </a:rPr>
              <a:t> address followed by your </a:t>
            </a:r>
            <a:r>
              <a:rPr lang="en-US" dirty="0" err="1" smtClean="0">
                <a:solidFill>
                  <a:schemeClr val="bg1"/>
                </a:solidFill>
              </a:rPr>
              <a:t>netid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>
                <a:solidFill>
                  <a:schemeClr val="bg1"/>
                </a:solidFill>
                <a:hlinkClick r:id="rId2" action="ppaction://hlinkfile"/>
              </a:rPr>
              <a:t>\\192.168.237.115\</a:t>
            </a:r>
            <a:r>
              <a:rPr lang="en-US" dirty="0">
                <a:solidFill>
                  <a:schemeClr val="bg1"/>
                </a:solidFill>
                <a:ea typeface="DengXian" panose="02010600030101010101" pitchFamily="2" charset="-122"/>
                <a:cs typeface="Times New Roman" panose="02020603050405020304" pitchFamily="18" charset="0"/>
                <a:hlinkClick r:id="rId2" action="ppaction://hlinkfile"/>
              </a:rPr>
              <a:t>home$</a:t>
            </a:r>
            <a:r>
              <a:rPr lang="en-US" dirty="0">
                <a:solidFill>
                  <a:schemeClr val="bg1"/>
                </a:solidFill>
                <a:hlinkClick r:id="rId2" action="ppaction://hlinkfile"/>
              </a:rPr>
              <a:t>\</a:t>
            </a:r>
            <a:r>
              <a:rPr lang="en-US" dirty="0" smtClean="0">
                <a:solidFill>
                  <a:schemeClr val="bg1"/>
                </a:solidFill>
                <a:hlinkClick r:id="rId2" action="ppaction://hlinkfile"/>
              </a:rPr>
              <a:t>netID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Login with your credentials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User name is your </a:t>
            </a:r>
            <a:r>
              <a:rPr lang="en-US" dirty="0" err="1">
                <a:solidFill>
                  <a:schemeClr val="bg1"/>
                </a:solidFill>
              </a:rPr>
              <a:t>netid</a:t>
            </a:r>
            <a:r>
              <a:rPr lang="en-US" dirty="0">
                <a:solidFill>
                  <a:schemeClr val="bg1"/>
                </a:solidFill>
              </a:rPr>
              <a:t> and the password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By default it is your N number or the one you set yourself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Off campus, </a:t>
            </a:r>
            <a:r>
              <a:rPr lang="en-US" dirty="0">
                <a:solidFill>
                  <a:schemeClr val="bg1"/>
                </a:solidFill>
              </a:rPr>
              <a:t>you should be connected to the </a:t>
            </a:r>
            <a:r>
              <a:rPr lang="en-US" dirty="0" err="1">
                <a:solidFill>
                  <a:schemeClr val="bg1"/>
                </a:solidFill>
              </a:rPr>
              <a:t>Tandon</a:t>
            </a:r>
            <a:r>
              <a:rPr lang="en-US" dirty="0">
                <a:solidFill>
                  <a:schemeClr val="bg1"/>
                </a:solidFill>
              </a:rPr>
              <a:t> network using </a:t>
            </a:r>
            <a:r>
              <a:rPr lang="en-US" dirty="0" smtClean="0">
                <a:solidFill>
                  <a:schemeClr val="bg1"/>
                </a:solidFill>
              </a:rPr>
              <a:t>the NYU </a:t>
            </a:r>
            <a:r>
              <a:rPr lang="en-US" dirty="0" err="1" smtClean="0">
                <a:solidFill>
                  <a:schemeClr val="bg1"/>
                </a:solidFill>
              </a:rPr>
              <a:t>vpn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network should either be private or work not public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5743" y="5396625"/>
            <a:ext cx="8765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</a:t>
            </a:r>
            <a:r>
              <a:rPr lang="en-US" dirty="0" smtClean="0">
                <a:solidFill>
                  <a:srgbClr val="FF0000"/>
                </a:solidFill>
              </a:rPr>
              <a:t>should </a:t>
            </a:r>
            <a:r>
              <a:rPr lang="en-US" dirty="0">
                <a:solidFill>
                  <a:srgbClr val="FF0000"/>
                </a:solidFill>
              </a:rPr>
              <a:t>create S drive and you should be able to access all the lab </a:t>
            </a:r>
            <a:r>
              <a:rPr lang="en-US" dirty="0" smtClean="0">
                <a:solidFill>
                  <a:srgbClr val="FF0000"/>
                </a:solidFill>
              </a:rPr>
              <a:t>folders </a:t>
            </a:r>
            <a:r>
              <a:rPr lang="en-US" dirty="0">
                <a:solidFill>
                  <a:srgbClr val="FF0000"/>
                </a:solidFill>
              </a:rPr>
              <a:t>off campus </a:t>
            </a:r>
            <a:r>
              <a:rPr lang="en-US" dirty="0">
                <a:solidFill>
                  <a:schemeClr val="bg1"/>
                </a:solidFill>
              </a:rPr>
              <a:t>(make sure you login to the NYU </a:t>
            </a:r>
            <a:r>
              <a:rPr lang="en-US" dirty="0" err="1">
                <a:solidFill>
                  <a:schemeClr val="bg1"/>
                </a:solidFill>
              </a:rPr>
              <a:t>vpn</a:t>
            </a:r>
            <a:r>
              <a:rPr lang="en-US" dirty="0">
                <a:solidFill>
                  <a:schemeClr val="bg1"/>
                </a:solidFill>
              </a:rPr>
              <a:t> first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25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39" y="722579"/>
            <a:ext cx="4071457" cy="297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32984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594"/>
            <a:ext cx="8229600" cy="6277180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Adding S Drive for Mac users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26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8699558-FE8D-0A46-B39A-DAB6EFCC3114}"/>
              </a:ext>
            </a:extLst>
          </p:cNvPr>
          <p:cNvSpPr/>
          <p:nvPr/>
        </p:nvSpPr>
        <p:spPr>
          <a:xfrm>
            <a:off x="892097" y="740861"/>
            <a:ext cx="7359805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Open Finder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Press command + K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At “Connect to Server” window, enter the server address. Note that the direction of slashes is different from Windows. On Windows it’s </a:t>
            </a:r>
            <a:r>
              <a:rPr lang="en-US" sz="1400" dirty="0">
                <a:solidFill>
                  <a:srgbClr val="FF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\\192.168.237.115\home$\</a:t>
            </a:r>
            <a:r>
              <a:rPr lang="en-US" sz="1400" i="1" dirty="0">
                <a:solidFill>
                  <a:srgbClr val="FF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yournetID</a:t>
            </a:r>
            <a:r>
              <a:rPr lang="en-US" sz="1400" dirty="0">
                <a:solidFill>
                  <a:srgbClr val="FF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but on mac it should be </a:t>
            </a:r>
            <a:r>
              <a:rPr lang="en-US" sz="1400" dirty="0">
                <a:solidFill>
                  <a:srgbClr val="FF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192.168.237.115/home$/</a:t>
            </a:r>
            <a:r>
              <a:rPr lang="en-US" sz="1400" i="1" dirty="0" err="1" smtClean="0">
                <a:solidFill>
                  <a:srgbClr val="FF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yournetID</a:t>
            </a:r>
            <a:endParaRPr lang="en-US" sz="1400" dirty="0">
              <a:solidFill>
                <a:schemeClr val="bg2"/>
              </a:solidFill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zh-Hans" sz="1400" dirty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Note: At the next time you open the window, the link will become </a:t>
            </a:r>
            <a:r>
              <a:rPr lang="en-US" altLang="zh-Hans" sz="1400" dirty="0" err="1">
                <a:solidFill>
                  <a:srgbClr val="FF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smb</a:t>
            </a:r>
            <a:r>
              <a:rPr lang="en-US" altLang="zh-Hans" sz="1400" dirty="0">
                <a:solidFill>
                  <a:srgbClr val="FF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:// </a:t>
            </a:r>
            <a:r>
              <a:rPr lang="en-US" sz="1400" dirty="0">
                <a:solidFill>
                  <a:srgbClr val="FF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192.168.237.115/home$/</a:t>
            </a:r>
            <a:r>
              <a:rPr lang="en-US" sz="1400" i="1" dirty="0" err="1">
                <a:solidFill>
                  <a:srgbClr val="FF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yournetID</a:t>
            </a:r>
            <a:r>
              <a:rPr lang="en-US" sz="1400" i="1" dirty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. </a:t>
            </a:r>
            <a:r>
              <a:rPr lang="en-US" sz="1400" dirty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The “</a:t>
            </a:r>
            <a:r>
              <a:rPr lang="en-US" sz="1400" dirty="0" err="1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smb</a:t>
            </a:r>
            <a:r>
              <a:rPr lang="en-US" sz="1400" dirty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” prefix does not </a:t>
            </a:r>
            <a:r>
              <a:rPr lang="en-US" sz="1400" dirty="0" smtClean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matter</a:t>
            </a:r>
            <a:endParaRPr lang="en-US" sz="1400" dirty="0">
              <a:solidFill>
                <a:schemeClr val="bg2"/>
              </a:solidFill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Click connect and enter your username and password. The S drive will now appear as a tab in your finder. It’s recommended to keep this tab in Finder since you need to command + K again if you </a:t>
            </a:r>
            <a:r>
              <a:rPr lang="en-US" sz="140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close </a:t>
            </a:r>
            <a:r>
              <a:rPr lang="en-US" sz="1400" smtClean="0">
                <a:solidFill>
                  <a:schemeClr val="bg2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it </a:t>
            </a:r>
            <a:endParaRPr lang="en-US" sz="1400" dirty="0">
              <a:solidFill>
                <a:schemeClr val="bg2"/>
              </a:solidFill>
              <a:effectLst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7A10C83-A6CC-954F-B24C-7E46EB1F9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504" y="3055630"/>
            <a:ext cx="6200698" cy="355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220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235" y="199921"/>
            <a:ext cx="8842867" cy="588190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 Installation on Mac computers</a:t>
            </a:r>
          </a:p>
          <a:p>
            <a:pPr marL="757238" lvl="1" indent="-457200">
              <a:buFont typeface="+mj-lt"/>
              <a:buAutoNum type="arabicPeriod"/>
            </a:pPr>
            <a:r>
              <a:rPr lang="en-US" sz="2400" dirty="0"/>
              <a:t>One option is to </a:t>
            </a:r>
            <a:r>
              <a:rPr lang="en-US" sz="2400" dirty="0" smtClean="0"/>
              <a:t>buy a </a:t>
            </a:r>
            <a:r>
              <a:rPr lang="en-US" sz="2400" dirty="0" smtClean="0">
                <a:solidFill>
                  <a:schemeClr val="bg1"/>
                </a:solidFill>
              </a:rPr>
              <a:t>professional virtual machine</a:t>
            </a:r>
            <a:r>
              <a:rPr lang="en-US" sz="2400" dirty="0" smtClean="0"/>
              <a:t>, such as </a:t>
            </a:r>
            <a:r>
              <a:rPr lang="en-US" sz="2400" dirty="0" smtClean="0">
                <a:hlinkClick r:id="rId3"/>
              </a:rPr>
              <a:t>Parallel </a:t>
            </a:r>
            <a:r>
              <a:rPr lang="en-US" sz="2400" dirty="0">
                <a:hlinkClick r:id="rId3"/>
              </a:rPr>
              <a:t>desktop software </a:t>
            </a:r>
            <a:r>
              <a:rPr lang="en-US" sz="2400" dirty="0" smtClean="0"/>
              <a:t>.</a:t>
            </a:r>
          </a:p>
          <a:p>
            <a:pPr marL="1057275" lvl="2" indent="-457200"/>
            <a:r>
              <a:rPr lang="en-US" sz="2000" dirty="0" smtClean="0"/>
              <a:t>$</a:t>
            </a:r>
            <a:r>
              <a:rPr lang="en-US" sz="2000" dirty="0"/>
              <a:t>40 for 1-year subscription for students, </a:t>
            </a:r>
            <a:r>
              <a:rPr lang="en-US" sz="2000" dirty="0">
                <a:hlinkClick r:id="rId4"/>
              </a:rPr>
              <a:t>free 14-day </a:t>
            </a:r>
            <a:r>
              <a:rPr lang="en-US" sz="2000" dirty="0" smtClean="0">
                <a:hlinkClick r:id="rId4"/>
              </a:rPr>
              <a:t>trial</a:t>
            </a:r>
            <a:endParaRPr lang="en-US" sz="2000" dirty="0"/>
          </a:p>
          <a:p>
            <a:pPr marL="942975" lvl="2" indent="-342900"/>
            <a:r>
              <a:rPr lang="en-US" sz="2000" dirty="0"/>
              <a:t>There are other similar software </a:t>
            </a:r>
            <a:r>
              <a:rPr lang="en-US" sz="2000" dirty="0" smtClean="0"/>
              <a:t>like</a:t>
            </a:r>
          </a:p>
          <a:p>
            <a:pPr marL="1285875" lvl="3" indent="-342900"/>
            <a:r>
              <a:rPr lang="en-US" sz="1800" dirty="0" smtClean="0">
                <a:hlinkClick r:id="rId5"/>
              </a:rPr>
              <a:t>VMWare </a:t>
            </a:r>
            <a:r>
              <a:rPr lang="en-US" sz="1800" dirty="0">
                <a:hlinkClick r:id="rId5"/>
              </a:rPr>
              <a:t>Fusion</a:t>
            </a:r>
            <a:r>
              <a:rPr lang="en-US" sz="1800" dirty="0"/>
              <a:t> </a:t>
            </a:r>
            <a:r>
              <a:rPr lang="en-US" altLang="zh-CN" sz="1800" dirty="0"/>
              <a:t>(Paid)</a:t>
            </a:r>
            <a:r>
              <a:rPr lang="zh-CN" altLang="en-US" sz="1800" dirty="0"/>
              <a:t> </a:t>
            </a:r>
            <a:endParaRPr lang="en-US" altLang="zh-CN" sz="1800" dirty="0" smtClean="0"/>
          </a:p>
          <a:p>
            <a:pPr marL="1285875" lvl="3" indent="-342900"/>
            <a:r>
              <a:rPr lang="en-US" sz="1800" dirty="0" err="1" smtClean="0">
                <a:hlinkClick r:id="rId6"/>
              </a:rPr>
              <a:t>VirtualBox</a:t>
            </a:r>
            <a:r>
              <a:rPr lang="zh-CN" altLang="en-US" sz="1800" dirty="0" smtClean="0"/>
              <a:t> </a:t>
            </a:r>
            <a:r>
              <a:rPr lang="en-US" altLang="zh-CN" sz="1800" dirty="0"/>
              <a:t>(Free)</a:t>
            </a:r>
            <a:r>
              <a:rPr lang="en-US" sz="1800" dirty="0"/>
              <a:t>. </a:t>
            </a:r>
          </a:p>
          <a:p>
            <a:pPr marL="757238" lvl="1" indent="-457200">
              <a:buFont typeface="+mj-lt"/>
              <a:buAutoNum type="arabicPeriod"/>
            </a:pPr>
            <a:r>
              <a:rPr lang="en-US" sz="2400" dirty="0"/>
              <a:t>Y</a:t>
            </a:r>
            <a:r>
              <a:rPr lang="en-US" sz="2400" dirty="0" smtClean="0"/>
              <a:t>ou </a:t>
            </a:r>
            <a:r>
              <a:rPr lang="en-US" sz="2400" dirty="0"/>
              <a:t>can </a:t>
            </a:r>
            <a:r>
              <a:rPr lang="en-US" sz="2400" dirty="0" smtClean="0"/>
              <a:t>also install </a:t>
            </a:r>
            <a:r>
              <a:rPr lang="en-US" sz="2400" dirty="0"/>
              <a:t>windows directly on Mac with </a:t>
            </a:r>
            <a:r>
              <a:rPr lang="en-US" sz="2400" dirty="0">
                <a:solidFill>
                  <a:schemeClr val="bg1"/>
                </a:solidFill>
              </a:rPr>
              <a:t>Boot </a:t>
            </a:r>
            <a:r>
              <a:rPr lang="en-US" sz="2400" dirty="0" smtClean="0">
                <a:solidFill>
                  <a:schemeClr val="bg1"/>
                </a:solidFill>
              </a:rPr>
              <a:t>Camp</a:t>
            </a:r>
            <a:endParaRPr lang="en-US" sz="2400" dirty="0"/>
          </a:p>
          <a:p>
            <a:pPr marL="757238" lvl="1" indent="-457200">
              <a:buFont typeface="+mj-lt"/>
              <a:buAutoNum type="arabicPeriod"/>
            </a:pPr>
            <a:r>
              <a:rPr lang="en-US" sz="2400" dirty="0"/>
              <a:t>Y</a:t>
            </a:r>
            <a:r>
              <a:rPr lang="en-US" sz="2400" dirty="0" smtClean="0"/>
              <a:t>ou may need </a:t>
            </a:r>
            <a:r>
              <a:rPr lang="en-US" sz="2400" dirty="0"/>
              <a:t>an </a:t>
            </a:r>
            <a:r>
              <a:rPr lang="en-US" sz="2400" dirty="0">
                <a:solidFill>
                  <a:schemeClr val="bg1"/>
                </a:solidFill>
              </a:rPr>
              <a:t>activation key </a:t>
            </a:r>
            <a:r>
              <a:rPr lang="en-US" sz="2400" dirty="0"/>
              <a:t>of </a:t>
            </a:r>
            <a:r>
              <a:rPr lang="en-US" sz="2400" dirty="0" smtClean="0"/>
              <a:t>Windows</a:t>
            </a:r>
          </a:p>
          <a:p>
            <a:pPr marL="1057275" lvl="2" indent="-457200"/>
            <a:r>
              <a:rPr lang="en-US" sz="2000" dirty="0" smtClean="0"/>
              <a:t>There </a:t>
            </a:r>
            <a:r>
              <a:rPr lang="en-US" sz="2000" dirty="0"/>
              <a:t>are some limitations without activation, like watermark and no </a:t>
            </a:r>
            <a:r>
              <a:rPr lang="en-US" sz="2000" dirty="0" smtClean="0"/>
              <a:t>personalization</a:t>
            </a:r>
          </a:p>
          <a:p>
            <a:pPr marL="1057275" lvl="2" indent="-457200"/>
            <a:r>
              <a:rPr lang="en-US" sz="2000" dirty="0" smtClean="0"/>
              <a:t>But </a:t>
            </a:r>
            <a:r>
              <a:rPr lang="en-US" sz="2000" dirty="0"/>
              <a:t>it will not affect the installation and use of </a:t>
            </a:r>
            <a:r>
              <a:rPr lang="en-US" sz="2000" dirty="0" err="1" smtClean="0"/>
              <a:t>Vivado</a:t>
            </a:r>
            <a:endParaRPr lang="en-US" sz="20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00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7E294A1-A7B4-5245-90E3-D14DFD3D2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FF0000"/>
                </a:solidFill>
              </a:rPr>
              <a:t>Installation on Mac </a:t>
            </a:r>
            <a:r>
              <a:rPr lang="en-US" sz="2800" dirty="0" smtClean="0">
                <a:solidFill>
                  <a:srgbClr val="FF0000"/>
                </a:solidFill>
              </a:rPr>
              <a:t>computers</a:t>
            </a:r>
            <a:endParaRPr lang="en-US" sz="2800" dirty="0" smtClean="0"/>
          </a:p>
          <a:p>
            <a:pPr lvl="1"/>
            <a:r>
              <a:rPr lang="en-US" sz="2400" dirty="0" smtClean="0"/>
              <a:t>In summary, you can use one of the options</a:t>
            </a:r>
          </a:p>
          <a:p>
            <a:pPr lvl="2"/>
            <a:r>
              <a:rPr lang="en-US" sz="2000" dirty="0" smtClean="0"/>
              <a:t>  </a:t>
            </a:r>
            <a:r>
              <a:rPr lang="en-US" sz="2000" dirty="0">
                <a:hlinkClick r:id="rId2"/>
              </a:rPr>
              <a:t>Video link </a:t>
            </a:r>
            <a:r>
              <a:rPr lang="en-US" sz="2000" dirty="0"/>
              <a:t>of Install Windows 10 using Parallels Desktop for </a:t>
            </a:r>
            <a:r>
              <a:rPr lang="en-US" sz="2000" dirty="0" smtClean="0"/>
              <a:t>Mac </a:t>
            </a:r>
            <a:r>
              <a:rPr lang="en-US" sz="2000" dirty="0"/>
              <a:t>(Paid software, easy to install)</a:t>
            </a:r>
          </a:p>
          <a:p>
            <a:pPr lvl="2"/>
            <a:r>
              <a:rPr lang="en-US" sz="2000" dirty="0" smtClean="0"/>
              <a:t> </a:t>
            </a:r>
            <a:r>
              <a:rPr lang="en-US" sz="2000" dirty="0">
                <a:hlinkClick r:id="rId3"/>
              </a:rPr>
              <a:t>Video link </a:t>
            </a:r>
            <a:r>
              <a:rPr lang="en-US" sz="2000" dirty="0"/>
              <a:t>of Installing VirtualBox and Windows 10 on a </a:t>
            </a:r>
            <a:r>
              <a:rPr lang="en-US" sz="2000" dirty="0" smtClean="0"/>
              <a:t>Mac </a:t>
            </a:r>
            <a:r>
              <a:rPr lang="en-US" sz="2000" dirty="0"/>
              <a:t>(Free software but requires lots of settings)</a:t>
            </a:r>
          </a:p>
          <a:p>
            <a:pPr lvl="2"/>
            <a:r>
              <a:rPr lang="en-US" sz="2000" dirty="0" smtClean="0"/>
              <a:t> </a:t>
            </a:r>
            <a:r>
              <a:rPr lang="en-US" sz="2000" dirty="0"/>
              <a:t>To use boot camp to install Windows 10, follow the </a:t>
            </a:r>
            <a:r>
              <a:rPr lang="en-US" sz="2000" dirty="0">
                <a:hlinkClick r:id="rId4"/>
              </a:rPr>
              <a:t>instructions</a:t>
            </a:r>
            <a:r>
              <a:rPr lang="en-US" sz="2000" dirty="0"/>
              <a:t> provided by </a:t>
            </a:r>
            <a:r>
              <a:rPr lang="en-US" sz="2000" dirty="0" smtClean="0"/>
              <a:t>Apple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12A31E8-ECE4-3C44-8E2D-1E0FC546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5C7ACDF-C450-634C-B037-27FDDC894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10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15900" y="215900"/>
            <a:ext cx="8229600" cy="4525963"/>
          </a:xfrm>
        </p:spPr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For all laptops</a:t>
            </a:r>
            <a:r>
              <a:rPr lang="en-US" sz="2000" dirty="0"/>
              <a:t>, it is time to work on the </a:t>
            </a:r>
            <a:r>
              <a:rPr lang="en-US" sz="2000" dirty="0" err="1">
                <a:solidFill>
                  <a:srgbClr val="FF0000"/>
                </a:solidFill>
              </a:rPr>
              <a:t>Vivado</a:t>
            </a:r>
            <a:r>
              <a:rPr lang="en-US" sz="2000" dirty="0"/>
              <a:t> now</a:t>
            </a:r>
          </a:p>
          <a:p>
            <a:pPr lvl="1"/>
            <a:r>
              <a:rPr lang="en-US" sz="1800" dirty="0" smtClean="0"/>
              <a:t>If you downloaded the </a:t>
            </a:r>
            <a:r>
              <a:rPr lang="en-US" sz="1800" dirty="0" err="1" smtClean="0"/>
              <a:t>Vivado</a:t>
            </a:r>
            <a:r>
              <a:rPr lang="en-US" sz="1800" dirty="0" smtClean="0"/>
              <a:t> tool from the Xilinx web site, please skip to slide 6</a:t>
            </a:r>
          </a:p>
          <a:p>
            <a:pPr lvl="2"/>
            <a:r>
              <a:rPr lang="en-US" sz="1600" dirty="0" smtClean="0"/>
              <a:t>Otherwise, access the </a:t>
            </a:r>
            <a:r>
              <a:rPr lang="en-US" sz="1600" u="sng" dirty="0" smtClean="0">
                <a:hlinkClick r:id="rId2"/>
              </a:rPr>
              <a:t>Xilinx website</a:t>
            </a:r>
            <a:r>
              <a:rPr lang="en-US" sz="1600" dirty="0" smtClean="0"/>
              <a:t> </a:t>
            </a:r>
          </a:p>
          <a:p>
            <a:pPr lvl="2"/>
            <a:r>
              <a:rPr lang="en-US" sz="1600" dirty="0" smtClean="0"/>
              <a:t>Scroll </a:t>
            </a:r>
            <a:r>
              <a:rPr lang="en-US" sz="1600" dirty="0"/>
              <a:t>down and find the </a:t>
            </a:r>
            <a:r>
              <a:rPr lang="en-US" sz="1600" dirty="0">
                <a:solidFill>
                  <a:srgbClr val="FF0000"/>
                </a:solidFill>
              </a:rPr>
              <a:t>Full product installation </a:t>
            </a:r>
            <a:r>
              <a:rPr lang="en-US" sz="1600" dirty="0"/>
              <a:t>in the </a:t>
            </a:r>
            <a:r>
              <a:rPr lang="en-US" sz="1600" dirty="0" smtClean="0"/>
              <a:t>page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305261" y="4933132"/>
            <a:ext cx="83775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The last one, </a:t>
            </a:r>
            <a:r>
              <a:rPr lang="en-US" dirty="0">
                <a:solidFill>
                  <a:srgbClr val="FF0000"/>
                </a:solidFill>
              </a:rPr>
              <a:t>the single-file installer</a:t>
            </a:r>
            <a:r>
              <a:rPr lang="en-US" dirty="0">
                <a:solidFill>
                  <a:schemeClr val="bg2"/>
                </a:solidFill>
              </a:rPr>
              <a:t>, is provided in the lab to reduce your download </a:t>
            </a:r>
            <a:r>
              <a:rPr lang="en-US" dirty="0" smtClean="0">
                <a:solidFill>
                  <a:schemeClr val="bg2"/>
                </a:solidFill>
              </a:rPr>
              <a:t>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If </a:t>
            </a:r>
            <a:r>
              <a:rPr lang="en-US" dirty="0">
                <a:solidFill>
                  <a:schemeClr val="bg2"/>
                </a:solidFill>
              </a:rPr>
              <a:t>you are at home, you can download the </a:t>
            </a:r>
            <a:r>
              <a:rPr lang="en-US" dirty="0">
                <a:solidFill>
                  <a:srgbClr val="FF0000"/>
                </a:solidFill>
              </a:rPr>
              <a:t>first one </a:t>
            </a:r>
            <a:r>
              <a:rPr lang="en-US" dirty="0">
                <a:solidFill>
                  <a:schemeClr val="bg2"/>
                </a:solidFill>
              </a:rPr>
              <a:t>and the files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needed</a:t>
            </a:r>
            <a:r>
              <a:rPr lang="en-US" dirty="0">
                <a:solidFill>
                  <a:schemeClr val="bg2"/>
                </a:solidFill>
              </a:rPr>
              <a:t> will be downloaded </a:t>
            </a:r>
            <a:r>
              <a:rPr lang="en-US" dirty="0" smtClean="0">
                <a:solidFill>
                  <a:schemeClr val="bg2"/>
                </a:solidFill>
              </a:rPr>
              <a:t>later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7663803-4AF7-B640-8769-3D850CE637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114" y="1841602"/>
            <a:ext cx="4502980" cy="30341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FD57633-E049-C140-BA3A-7A2365445BAD}"/>
              </a:ext>
            </a:extLst>
          </p:cNvPr>
          <p:cNvSpPr txBox="1"/>
          <p:nvPr/>
        </p:nvSpPr>
        <p:spPr>
          <a:xfrm>
            <a:off x="6192839" y="2579490"/>
            <a:ext cx="26644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2"/>
                </a:solidFill>
              </a:rPr>
              <a:t>Note that eventually, you</a:t>
            </a:r>
            <a:r>
              <a:rPr lang="zh-CN" altLang="en-US" dirty="0" smtClean="0">
                <a:solidFill>
                  <a:schemeClr val="bg2"/>
                </a:solidFill>
              </a:rPr>
              <a:t> </a:t>
            </a:r>
            <a:r>
              <a:rPr lang="en-US" altLang="zh-CN" dirty="0" smtClean="0">
                <a:solidFill>
                  <a:schemeClr val="bg2"/>
                </a:solidFill>
              </a:rPr>
              <a:t>will create a Xilinx account</a:t>
            </a:r>
            <a:r>
              <a:rPr lang="zh-CN" altLang="en-US" dirty="0" smtClean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to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acquire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the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>
                <a:solidFill>
                  <a:schemeClr val="bg2"/>
                </a:solidFill>
              </a:rPr>
              <a:t>license</a:t>
            </a:r>
            <a:r>
              <a:rPr lang="zh-CN" altLang="en-US" dirty="0">
                <a:solidFill>
                  <a:schemeClr val="bg2"/>
                </a:solidFill>
              </a:rPr>
              <a:t> </a:t>
            </a:r>
            <a:r>
              <a:rPr lang="en-US" altLang="zh-CN" dirty="0" smtClean="0">
                <a:solidFill>
                  <a:schemeClr val="bg2"/>
                </a:solidFill>
              </a:rPr>
              <a:t>after the installation is completed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457665" y="4643889"/>
            <a:ext cx="744279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10" name="Straight Arrow Connector 9"/>
          <p:cNvCxnSpPr/>
          <p:nvPr/>
        </p:nvCxnSpPr>
        <p:spPr bwMode="auto">
          <a:xfrm>
            <a:off x="449269" y="3206975"/>
            <a:ext cx="744279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5" name="TextBox 4"/>
          <p:cNvSpPr txBox="1"/>
          <p:nvPr/>
        </p:nvSpPr>
        <p:spPr>
          <a:xfrm>
            <a:off x="215900" y="2868421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1551" y="4301024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482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550" y="285750"/>
            <a:ext cx="8826500" cy="5723164"/>
          </a:xfrm>
        </p:spPr>
        <p:txBody>
          <a:bodyPr/>
          <a:lstStyle/>
          <a:p>
            <a:r>
              <a:rPr lang="en-US" dirty="0"/>
              <a:t>If you use the single-file installer, it should be a </a:t>
            </a:r>
            <a:r>
              <a:rPr lang="en-US" dirty="0" err="1" smtClean="0"/>
              <a:t>gz</a:t>
            </a:r>
            <a:r>
              <a:rPr lang="en-US" dirty="0" smtClean="0"/>
              <a:t> file</a:t>
            </a:r>
            <a:endParaRPr lang="en-US" dirty="0"/>
          </a:p>
          <a:p>
            <a:endParaRPr lang="en-US" dirty="0"/>
          </a:p>
          <a:p>
            <a:r>
              <a:rPr lang="en-US" dirty="0"/>
              <a:t>Right click on the tar file select </a:t>
            </a:r>
            <a:r>
              <a:rPr lang="en-US" dirty="0">
                <a:solidFill>
                  <a:srgbClr val="FF0000"/>
                </a:solidFill>
              </a:rPr>
              <a:t>7-zip</a:t>
            </a:r>
            <a:r>
              <a:rPr lang="en-US" dirty="0"/>
              <a:t> and then select </a:t>
            </a:r>
            <a:r>
              <a:rPr lang="en-US" dirty="0">
                <a:solidFill>
                  <a:schemeClr val="bg1"/>
                </a:solidFill>
              </a:rPr>
              <a:t>Extract Here</a:t>
            </a:r>
            <a:endParaRPr lang="en-US" dirty="0"/>
          </a:p>
          <a:p>
            <a:pPr lvl="1"/>
            <a:r>
              <a:rPr lang="en-US" sz="2000" dirty="0"/>
              <a:t>The </a:t>
            </a:r>
            <a:r>
              <a:rPr lang="en-US" sz="2000" dirty="0" err="1"/>
              <a:t>gz</a:t>
            </a:r>
            <a:r>
              <a:rPr lang="en-US" sz="2000" dirty="0"/>
              <a:t> file is converted to a tar file </a:t>
            </a:r>
          </a:p>
          <a:p>
            <a:endParaRPr lang="en-US" dirty="0" smtClean="0"/>
          </a:p>
          <a:p>
            <a:r>
              <a:rPr lang="en-US" dirty="0" smtClean="0"/>
              <a:t>Perform another 7-zip + Extract Here operation to have the unzipped folder</a:t>
            </a:r>
          </a:p>
          <a:p>
            <a:endParaRPr lang="en-US" dirty="0"/>
          </a:p>
          <a:p>
            <a:pPr marL="257175" lvl="1" indent="-257175">
              <a:lnSpc>
                <a:spcPct val="90000"/>
              </a:lnSpc>
              <a:buClr>
                <a:schemeClr val="hlink"/>
              </a:buClr>
              <a:buSzPct val="75000"/>
              <a:buFont typeface="Wingdings" pitchFamily="2" charset="2"/>
              <a:buChar char="l"/>
            </a:pPr>
            <a:r>
              <a:rPr lang="en-US" sz="2400" dirty="0">
                <a:ea typeface="+mn-ea"/>
                <a:cs typeface="+mn-cs"/>
              </a:rPr>
              <a:t>Go to </a:t>
            </a:r>
            <a:r>
              <a:rPr lang="en-US" sz="2400" dirty="0" smtClean="0">
                <a:ea typeface="+mn-ea"/>
                <a:cs typeface="+mn-cs"/>
              </a:rPr>
              <a:t>path</a:t>
            </a:r>
            <a:r>
              <a:rPr lang="en-US" sz="2400" dirty="0">
                <a:solidFill>
                  <a:schemeClr val="bg1"/>
                </a:solidFill>
                <a:ea typeface="+mn-ea"/>
                <a:cs typeface="+mn-cs"/>
              </a:rPr>
              <a:t>: </a:t>
            </a:r>
            <a:r>
              <a:rPr lang="en-US" sz="2000" dirty="0">
                <a:solidFill>
                  <a:schemeClr val="bg1"/>
                </a:solidFill>
                <a:ea typeface="+mn-ea"/>
                <a:cs typeface="+mn-cs"/>
              </a:rPr>
              <a:t>”</a:t>
            </a:r>
            <a:r>
              <a:rPr lang="en-US" sz="2000" dirty="0" smtClean="0">
                <a:solidFill>
                  <a:schemeClr val="bg1"/>
                </a:solidFill>
                <a:ea typeface="+mn-ea"/>
                <a:cs typeface="+mn-cs"/>
              </a:rPr>
              <a:t>Downloads\Xilinx_Vivado_SDK_2018.3_1207_2324”</a:t>
            </a:r>
          </a:p>
          <a:p>
            <a:pPr marL="257175" lvl="1" indent="-257175">
              <a:lnSpc>
                <a:spcPct val="90000"/>
              </a:lnSpc>
              <a:buClr>
                <a:schemeClr val="hlink"/>
              </a:buClr>
              <a:buSzPct val="75000"/>
              <a:buFont typeface="Wingdings" pitchFamily="2" charset="2"/>
              <a:buChar char="l"/>
            </a:pPr>
            <a:endParaRPr lang="en-US" sz="2400" dirty="0">
              <a:solidFill>
                <a:schemeClr val="bg1"/>
              </a:solidFill>
              <a:ea typeface="+mn-ea"/>
              <a:cs typeface="+mn-cs"/>
            </a:endParaRPr>
          </a:p>
          <a:p>
            <a:pPr marL="257175" lvl="1" indent="-257175">
              <a:lnSpc>
                <a:spcPct val="90000"/>
              </a:lnSpc>
              <a:buClr>
                <a:schemeClr val="hlink"/>
              </a:buClr>
              <a:buSzPct val="75000"/>
              <a:buFont typeface="Wingdings" pitchFamily="2" charset="2"/>
              <a:buChar char="l"/>
            </a:pPr>
            <a:r>
              <a:rPr lang="en-US" sz="2400" dirty="0">
                <a:ea typeface="+mn-ea"/>
                <a:cs typeface="+mn-cs"/>
              </a:rPr>
              <a:t>D</a:t>
            </a:r>
            <a:r>
              <a:rPr lang="en-US" sz="2400" dirty="0" smtClean="0">
                <a:ea typeface="+mn-ea"/>
                <a:cs typeface="+mn-cs"/>
              </a:rPr>
              <a:t>ouble </a:t>
            </a:r>
            <a:r>
              <a:rPr lang="en-US" sz="2400" dirty="0">
                <a:ea typeface="+mn-ea"/>
                <a:cs typeface="+mn-cs"/>
              </a:rPr>
              <a:t>click on the xsetup.exe file</a:t>
            </a:r>
          </a:p>
          <a:p>
            <a:endParaRPr lang="en-US" dirty="0"/>
          </a:p>
          <a:p>
            <a:r>
              <a:rPr lang="en-US" dirty="0"/>
              <a:t>Allow </a:t>
            </a:r>
            <a:r>
              <a:rPr lang="en-US" dirty="0" smtClean="0"/>
              <a:t>it make changes to your computer and </a:t>
            </a:r>
            <a:r>
              <a:rPr lang="en-US" dirty="0"/>
              <a:t>it should open up a window shown in the next slide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6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0816" y="4470817"/>
            <a:ext cx="1376939" cy="433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2636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594"/>
            <a:ext cx="8229600" cy="6277180"/>
          </a:xfrm>
        </p:spPr>
        <p:txBody>
          <a:bodyPr/>
          <a:lstStyle/>
          <a:p>
            <a:r>
              <a:rPr lang="en-US" dirty="0"/>
              <a:t>Start of Installation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E56FAAF-666D-134B-98A5-6C52238BC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814" y="811918"/>
            <a:ext cx="5735783" cy="44301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77147C8-EC34-0B47-9AA6-9A5DAEC4C89B}"/>
              </a:ext>
            </a:extLst>
          </p:cNvPr>
          <p:cNvSpPr txBox="1"/>
          <p:nvPr/>
        </p:nvSpPr>
        <p:spPr>
          <a:xfrm>
            <a:off x="831272" y="5518669"/>
            <a:ext cx="5892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Click on </a:t>
            </a:r>
            <a:r>
              <a:rPr lang="en-US" dirty="0">
                <a:solidFill>
                  <a:srgbClr val="FF0000"/>
                </a:solidFill>
              </a:rPr>
              <a:t>Next</a:t>
            </a:r>
            <a:r>
              <a:rPr lang="en-US" dirty="0">
                <a:solidFill>
                  <a:schemeClr val="bg2"/>
                </a:solidFill>
              </a:rPr>
              <a:t> and </a:t>
            </a:r>
            <a:r>
              <a:rPr lang="en-US" dirty="0" smtClean="0">
                <a:solidFill>
                  <a:schemeClr val="bg2"/>
                </a:solidFill>
              </a:rPr>
              <a:t>agree to everything and click next 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78302" y="185605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48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6EE47AB-9022-2147-92AF-28C9DB1EA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the </a:t>
            </a:r>
            <a:r>
              <a:rPr lang="en-US" dirty="0" err="1">
                <a:solidFill>
                  <a:srgbClr val="FF0000"/>
                </a:solidFill>
              </a:rPr>
              <a:t>Vivado</a:t>
            </a:r>
            <a:r>
              <a:rPr lang="en-US" dirty="0">
                <a:solidFill>
                  <a:srgbClr val="FF0000"/>
                </a:solidFill>
              </a:rPr>
              <a:t> HL Webpack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8A95053-A59E-4242-AE3C-3DD9D394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696F7B-0916-064E-BE2B-5727792C8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1FC70143-9E61-8544-BCFF-D2345D8BA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02" y="698492"/>
            <a:ext cx="6863938" cy="529810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3242" y="698492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914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24659277-C1D0-BB47-AF9D-5AB8F30DE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3787" y="675508"/>
            <a:ext cx="6483927" cy="500709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ECCB577-DE14-5846-840C-F79FE0184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2204 Digital Logic &amp; State Machine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5201209-D5BC-0246-9551-EC45E5C42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5E230-DB38-0D46-BB4A-CC57095742A0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8A760BD-A814-0A46-A62F-16B224BCAC07}"/>
              </a:ext>
            </a:extLst>
          </p:cNvPr>
          <p:cNvSpPr txBox="1"/>
          <p:nvPr/>
        </p:nvSpPr>
        <p:spPr>
          <a:xfrm>
            <a:off x="534390" y="261257"/>
            <a:ext cx="5051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Accept the </a:t>
            </a:r>
            <a:r>
              <a:rPr lang="en-US" dirty="0">
                <a:solidFill>
                  <a:schemeClr val="bg2"/>
                </a:solidFill>
              </a:rPr>
              <a:t>default settings. Click on </a:t>
            </a:r>
            <a:r>
              <a:rPr lang="en-US" i="1" dirty="0" smtClean="0">
                <a:solidFill>
                  <a:srgbClr val="FF0000"/>
                </a:solidFill>
              </a:rPr>
              <a:t>Next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8045" y="675508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2018.3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825574"/>
      </p:ext>
    </p:extLst>
  </p:cSld>
  <p:clrMapOvr>
    <a:masterClrMapping/>
  </p:clrMapOvr>
</p:sld>
</file>

<file path=ppt/theme/theme1.xml><?xml version="1.0" encoding="utf-8"?>
<a:theme xmlns:a="http://schemas.openxmlformats.org/drawingml/2006/main" name="Training">
  <a:themeElements>
    <a:clrScheme name="Training 1">
      <a:dk1>
        <a:srgbClr val="000000"/>
      </a:dk1>
      <a:lt1>
        <a:srgbClr val="FFFFFF"/>
      </a:lt1>
      <a:dk2>
        <a:srgbClr val="0000FF"/>
      </a:dk2>
      <a:lt2>
        <a:srgbClr val="FFCC66"/>
      </a:lt2>
      <a:accent1>
        <a:srgbClr val="00CCFF"/>
      </a:accent1>
      <a:accent2>
        <a:srgbClr val="FFFF00"/>
      </a:accent2>
      <a:accent3>
        <a:srgbClr val="AAAAFF"/>
      </a:accent3>
      <a:accent4>
        <a:srgbClr val="DADADA"/>
      </a:accent4>
      <a:accent5>
        <a:srgbClr val="AAE2FF"/>
      </a:accent5>
      <a:accent6>
        <a:srgbClr val="E7E700"/>
      </a:accent6>
      <a:hlink>
        <a:srgbClr val="FF0033"/>
      </a:hlink>
      <a:folHlink>
        <a:srgbClr val="3366FF"/>
      </a:folHlink>
    </a:clrScheme>
    <a:fontScheme name="Training">
      <a:majorFont>
        <a:latin typeface="Arial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Training 1">
        <a:dk1>
          <a:srgbClr val="000000"/>
        </a:dk1>
        <a:lt1>
          <a:srgbClr val="FFFFFF"/>
        </a:lt1>
        <a:dk2>
          <a:srgbClr val="0000FF"/>
        </a:dk2>
        <a:lt2>
          <a:srgbClr val="FFCC66"/>
        </a:lt2>
        <a:accent1>
          <a:srgbClr val="00CCFF"/>
        </a:accent1>
        <a:accent2>
          <a:srgbClr val="FFFF00"/>
        </a:accent2>
        <a:accent3>
          <a:srgbClr val="AAAAFF"/>
        </a:accent3>
        <a:accent4>
          <a:srgbClr val="DADADA"/>
        </a:accent4>
        <a:accent5>
          <a:srgbClr val="AAE2FF"/>
        </a:accent5>
        <a:accent6>
          <a:srgbClr val="E7E700"/>
        </a:accent6>
        <a:hlink>
          <a:srgbClr val="FF0033"/>
        </a:hlink>
        <a:folHlink>
          <a:srgbClr val="33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aining 2">
        <a:dk1>
          <a:srgbClr val="000000"/>
        </a:dk1>
        <a:lt1>
          <a:srgbClr val="FFFFFF"/>
        </a:lt1>
        <a:dk2>
          <a:srgbClr val="000000"/>
        </a:dk2>
        <a:lt2>
          <a:srgbClr val="CCECFF"/>
        </a:lt2>
        <a:accent1>
          <a:srgbClr val="6699FF"/>
        </a:accent1>
        <a:accent2>
          <a:srgbClr val="00CCCC"/>
        </a:accent2>
        <a:accent3>
          <a:srgbClr val="FFFFFF"/>
        </a:accent3>
        <a:accent4>
          <a:srgbClr val="000000"/>
        </a:accent4>
        <a:accent5>
          <a:srgbClr val="B8CAFF"/>
        </a:accent5>
        <a:accent6>
          <a:srgbClr val="00B9B9"/>
        </a:accent6>
        <a:hlink>
          <a:srgbClr val="CC99FF"/>
        </a:hlink>
        <a:folHlink>
          <a:srgbClr val="66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aining 3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CBCBCB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878787"/>
        </a:accent6>
        <a:hlink>
          <a:srgbClr val="5F5F5F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aining 4">
        <a:dk1>
          <a:srgbClr val="000000"/>
        </a:dk1>
        <a:lt1>
          <a:srgbClr val="FFFFFF"/>
        </a:lt1>
        <a:dk2>
          <a:srgbClr val="008080"/>
        </a:dk2>
        <a:lt2>
          <a:srgbClr val="FFCC66"/>
        </a:lt2>
        <a:accent1>
          <a:srgbClr val="0099CC"/>
        </a:accent1>
        <a:accent2>
          <a:srgbClr val="FFFF00"/>
        </a:accent2>
        <a:accent3>
          <a:srgbClr val="AAC0C0"/>
        </a:accent3>
        <a:accent4>
          <a:srgbClr val="DADADA"/>
        </a:accent4>
        <a:accent5>
          <a:srgbClr val="AACAE2"/>
        </a:accent5>
        <a:accent6>
          <a:srgbClr val="E7E700"/>
        </a:accent6>
        <a:hlink>
          <a:srgbClr val="6600CC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aining 5">
        <a:dk1>
          <a:srgbClr val="000000"/>
        </a:dk1>
        <a:lt1>
          <a:srgbClr val="FFFFFF"/>
        </a:lt1>
        <a:dk2>
          <a:srgbClr val="993300"/>
        </a:dk2>
        <a:lt2>
          <a:srgbClr val="FFCC66"/>
        </a:lt2>
        <a:accent1>
          <a:srgbClr val="FF6633"/>
        </a:accent1>
        <a:accent2>
          <a:srgbClr val="FFFF00"/>
        </a:accent2>
        <a:accent3>
          <a:srgbClr val="CAADAA"/>
        </a:accent3>
        <a:accent4>
          <a:srgbClr val="DADADA"/>
        </a:accent4>
        <a:accent5>
          <a:srgbClr val="FFB8AD"/>
        </a:accent5>
        <a:accent6>
          <a:srgbClr val="E7E700"/>
        </a:accent6>
        <a:hlink>
          <a:srgbClr val="CC0000"/>
        </a:hlink>
        <a:folHlink>
          <a:srgbClr val="CC66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Presentation2" id="{4E2C256E-938F-4CA3-BF57-40E37CB2DDCF}" vid="{EB9B6FA8-D467-423D-9884-DC8451455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Presentation1</Template>
  <TotalTime>3854</TotalTime>
  <Words>1460</Words>
  <Application>Microsoft Office PowerPoint</Application>
  <PresentationFormat>On-screen Show (4:3)</PresentationFormat>
  <Paragraphs>204</Paragraphs>
  <Slides>26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Training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NYU Libraries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Xilinx 14.7 Installation</dc:title>
  <dc:creator>Bern Dibner Libreary</dc:creator>
  <cp:lastModifiedBy>haldun</cp:lastModifiedBy>
  <cp:revision>94</cp:revision>
  <dcterms:created xsi:type="dcterms:W3CDTF">2015-07-22T21:27:12Z</dcterms:created>
  <dcterms:modified xsi:type="dcterms:W3CDTF">2019-09-01T22:51:47Z</dcterms:modified>
</cp:coreProperties>
</file>

<file path=docProps/thumbnail.jpeg>
</file>